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3"/>
  </p:handoutMasterIdLst>
  <p:sldIdLst>
    <p:sldId id="257" r:id="rId2"/>
    <p:sldId id="264" r:id="rId3"/>
    <p:sldId id="293" r:id="rId4"/>
    <p:sldId id="276" r:id="rId5"/>
    <p:sldId id="289" r:id="rId6"/>
    <p:sldId id="290" r:id="rId7"/>
    <p:sldId id="291" r:id="rId8"/>
    <p:sldId id="292" r:id="rId9"/>
    <p:sldId id="268" r:id="rId10"/>
    <p:sldId id="281" r:id="rId11"/>
    <p:sldId id="297" r:id="rId12"/>
    <p:sldId id="286" r:id="rId13"/>
    <p:sldId id="299" r:id="rId14"/>
    <p:sldId id="298" r:id="rId15"/>
    <p:sldId id="283" r:id="rId16"/>
    <p:sldId id="296" r:id="rId17"/>
    <p:sldId id="285" r:id="rId18"/>
    <p:sldId id="294" r:id="rId19"/>
    <p:sldId id="295" r:id="rId20"/>
    <p:sldId id="269" r:id="rId21"/>
    <p:sldId id="273" r:id="rId22"/>
  </p:sldIdLst>
  <p:sldSz cx="9144000" cy="6858000" type="screen4x3"/>
  <p:notesSz cx="6797675" cy="9926638"/>
  <p:embeddedFontLst>
    <p:embeddedFont>
      <p:font typeface="나눔고딕코딩" panose="020D0009000000000000" pitchFamily="49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D0"/>
    <a:srgbClr val="CC72B2"/>
    <a:srgbClr val="B47FC3"/>
    <a:srgbClr val="C274CA"/>
    <a:srgbClr val="FFFF00"/>
    <a:srgbClr val="FFFFFF"/>
    <a:srgbClr val="F56100"/>
    <a:srgbClr val="FEE1CF"/>
    <a:srgbClr val="B3BCDF"/>
    <a:srgbClr val="6B7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10" autoAdjust="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B47FC3"/>
            </a:solidFill>
          </c:spPr>
          <c:dPt>
            <c:idx val="0"/>
            <c:bubble3D val="0"/>
            <c:spPr>
              <a:solidFill>
                <a:srgbClr val="B47F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F0-4DF9-A35F-203747BFBFC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9F0-4DF9-A35F-203747BFBFC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F0-4DF9-A35F-203747BFBFC5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33.299999999999997</c:v>
                </c:pt>
                <c:pt idx="1">
                  <c:v>33.299999999999997</c:v>
                </c:pt>
                <c:pt idx="2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F0-4DF9-A35F-203747BFB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C59CD0"/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5-45F0-93FF-0012DA612735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5-45F0-93FF-0012DA61273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5-45F0-93FF-0012DA612735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33.299999999999997</c:v>
                </c:pt>
                <c:pt idx="1">
                  <c:v>33.299999999999997</c:v>
                </c:pt>
                <c:pt idx="2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F5-45F0-93FF-0012DA6127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C59CD0"/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6B-4602-BA10-D7B0B62969E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6B-4602-BA10-D7B0B62969E9}"/>
              </c:ext>
            </c:extLst>
          </c:dPt>
          <c:dPt>
            <c:idx val="2"/>
            <c:bubble3D val="0"/>
            <c:spPr>
              <a:solidFill>
                <a:srgbClr val="CC72B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6B-4602-BA10-D7B0B62969E9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33.299999999999997</c:v>
                </c:pt>
                <c:pt idx="1">
                  <c:v>33.299999999999997</c:v>
                </c:pt>
                <c:pt idx="2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6B-4602-BA10-D7B0B6296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89D3F-E1D6-4D8D-BB9E-D234DA1583E6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E3FA9-3B46-40D4-91D4-527884F882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92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23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3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5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4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0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3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2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7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67E5-AD8C-49BF-B736-D3FCFFF3C62A}" type="datetimeFigureOut">
              <a:rPr lang="ko-KR" altLang="en-US" smtClean="0"/>
              <a:pPr/>
              <a:t>2023-11-03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0B25-8D78-49B7-B6D9-F59F315905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1E373-13F9-40F7-99D6-3D9B2F23EA7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6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microsoft.com/office/2007/relationships/hdphoto" Target="../media/hdphoto6.wdp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0.svg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image" Target="../media/image45.jpeg"/><Relationship Id="rId9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11" Type="http://schemas.openxmlformats.org/officeDocument/2006/relationships/image" Target="../media/image55.png"/><Relationship Id="rId5" Type="http://schemas.openxmlformats.org/officeDocument/2006/relationships/chart" Target="../charts/chart2.xml"/><Relationship Id="rId10" Type="http://schemas.openxmlformats.org/officeDocument/2006/relationships/image" Target="../media/image54.svg"/><Relationship Id="rId4" Type="http://schemas.openxmlformats.org/officeDocument/2006/relationships/chart" Target="../charts/chart1.xml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01824"/>
            <a:ext cx="9144000" cy="1143000"/>
          </a:xfrm>
        </p:spPr>
        <p:txBody>
          <a:bodyPr/>
          <a:lstStyle/>
          <a:p>
            <a:r>
              <a:rPr lang="ko-KR" altLang="en-US" b="1" u="sng">
                <a:latin typeface="+mj-ea"/>
              </a:rPr>
              <a:t>분석결과서 작성항목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07131"/>
              </p:ext>
            </p:extLst>
          </p:nvPr>
        </p:nvGraphicFramePr>
        <p:xfrm>
          <a:off x="1547664" y="1789546"/>
          <a:ext cx="6096000" cy="199949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3605362714"/>
                    </a:ext>
                  </a:extLst>
                </a:gridCol>
                <a:gridCol w="4488160">
                  <a:extLst>
                    <a:ext uri="{9D8B030D-6E8A-4147-A177-3AD203B41FA5}">
                      <a16:colId xmlns:a16="http://schemas.microsoft.com/office/drawing/2014/main" val="2176569598"/>
                    </a:ext>
                  </a:extLst>
                </a:gridCol>
              </a:tblGrid>
              <a:tr h="4309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지정 페이지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작성 항목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예시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12921"/>
                  </a:ext>
                </a:extLst>
              </a:tr>
              <a:tr h="563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1P</a:t>
                      </a:r>
                      <a:endParaRPr lang="ko-KR" altLang="en-US" sz="1100" b="1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1. </a:t>
                      </a:r>
                      <a:r>
                        <a:rPr lang="ko-KR" altLang="en-US" sz="1050"/>
                        <a:t>제목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 err="1"/>
                        <a:t>분석명</a:t>
                      </a:r>
                      <a:r>
                        <a:rPr lang="en-US" altLang="ko-KR" sz="105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906557"/>
                  </a:ext>
                </a:extLst>
              </a:tr>
              <a:tr h="563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2P~</a:t>
                      </a:r>
                      <a:endParaRPr lang="ko-KR" altLang="en-US" sz="1100" b="1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050"/>
                        <a:t>1. </a:t>
                      </a:r>
                      <a:r>
                        <a:rPr lang="ko-KR" altLang="en-US" sz="1050"/>
                        <a:t>개요 </a:t>
                      </a:r>
                      <a:r>
                        <a:rPr lang="en-US" altLang="ko-KR" sz="1050"/>
                        <a:t>(ex: </a:t>
                      </a:r>
                      <a:r>
                        <a:rPr lang="ko-KR" altLang="en-US" sz="1050" err="1"/>
                        <a:t>분석배경</a:t>
                      </a:r>
                      <a:r>
                        <a:rPr lang="en-US" altLang="ko-KR" sz="1050"/>
                        <a:t>/</a:t>
                      </a:r>
                      <a:r>
                        <a:rPr lang="ko-KR" altLang="en-US" sz="1050"/>
                        <a:t>필요성</a:t>
                      </a:r>
                      <a:r>
                        <a:rPr lang="en-US" altLang="ko-KR" sz="1050"/>
                        <a:t>/</a:t>
                      </a:r>
                      <a:r>
                        <a:rPr lang="ko-KR" altLang="en-US" sz="1050"/>
                        <a:t>목적 등</a:t>
                      </a:r>
                      <a:r>
                        <a:rPr lang="en-US" altLang="ko-KR" sz="1050"/>
                        <a:t>)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050" baseline="0"/>
                        <a:t>2. </a:t>
                      </a:r>
                      <a:r>
                        <a:rPr lang="ko-KR" altLang="en-US" sz="1050" baseline="0" err="1"/>
                        <a:t>분석과정</a:t>
                      </a:r>
                      <a:r>
                        <a:rPr lang="en-US" altLang="ko-KR" sz="1050" baseline="0"/>
                        <a:t> </a:t>
                      </a:r>
                      <a:r>
                        <a:rPr lang="ko-KR" altLang="en-US" sz="1050" baseline="0"/>
                        <a:t>및 방법</a:t>
                      </a:r>
                      <a:endParaRPr lang="en-US" altLang="ko-KR" sz="1050" baseline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050"/>
                        <a:t>3. </a:t>
                      </a:r>
                      <a:r>
                        <a:rPr lang="ko-KR" altLang="en-US" sz="1050"/>
                        <a:t>결과 </a:t>
                      </a:r>
                      <a:r>
                        <a:rPr lang="en-US" altLang="ko-KR" sz="1050"/>
                        <a:t>(ex: </a:t>
                      </a:r>
                      <a:r>
                        <a:rPr lang="ko-KR" altLang="en-US" sz="1050"/>
                        <a:t>기대효과</a:t>
                      </a:r>
                      <a:r>
                        <a:rPr lang="en-US" altLang="ko-KR" sz="1050"/>
                        <a:t>/</a:t>
                      </a:r>
                      <a:r>
                        <a:rPr lang="ko-KR" altLang="en-US" sz="1050"/>
                        <a:t>활용방안</a:t>
                      </a:r>
                      <a:r>
                        <a:rPr lang="en-US" altLang="ko-KR" sz="1050"/>
                        <a:t>/</a:t>
                      </a:r>
                      <a:r>
                        <a:rPr lang="ko-KR" altLang="en-US" sz="1050"/>
                        <a:t>성과 등</a:t>
                      </a:r>
                      <a:r>
                        <a:rPr lang="en-US" altLang="ko-KR" sz="1050"/>
                        <a:t>)</a:t>
                      </a:r>
                      <a:endParaRPr lang="en-US" altLang="ko-KR" sz="1050" b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747988"/>
                  </a:ext>
                </a:extLst>
              </a:tr>
              <a:tr h="43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마지막 페이지</a:t>
                      </a:r>
                      <a:endParaRPr lang="en-US" altLang="ko-KR" sz="110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1. </a:t>
                      </a:r>
                      <a:r>
                        <a:rPr lang="ko-KR" altLang="en-US" sz="1050"/>
                        <a:t>분석에 활용한 데이터</a:t>
                      </a:r>
                      <a:r>
                        <a:rPr lang="en-US" altLang="ko-KR" sz="1050"/>
                        <a:t>,</a:t>
                      </a:r>
                      <a:r>
                        <a:rPr lang="en-US" altLang="ko-KR" sz="1050" baseline="0"/>
                        <a:t> </a:t>
                      </a:r>
                      <a:r>
                        <a:rPr lang="ko-KR" altLang="en-US" sz="1050" baseline="0" err="1"/>
                        <a:t>분석툴</a:t>
                      </a:r>
                      <a:r>
                        <a:rPr lang="en-US" altLang="ko-KR" sz="1050" baseline="0"/>
                        <a:t>,</a:t>
                      </a:r>
                      <a:r>
                        <a:rPr lang="ko-KR" altLang="en-US" sz="1050"/>
                        <a:t> 참고문헌</a:t>
                      </a:r>
                      <a:endParaRPr lang="ko-KR" altLang="en-US" sz="1050" b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48972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8048" y="4309933"/>
            <a:ext cx="9087904" cy="24314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sz="1400" b="1">
                <a:solidFill>
                  <a:srgbClr val="FF0000"/>
                </a:solidFill>
              </a:rPr>
              <a:t>분석결과서 작성항목을 준수하여 </a:t>
            </a:r>
            <a:r>
              <a:rPr lang="en-US" altLang="ko-KR" sz="1400" b="1">
                <a:solidFill>
                  <a:srgbClr val="FF0000"/>
                </a:solidFill>
              </a:rPr>
              <a:t>PPT</a:t>
            </a:r>
            <a:r>
              <a:rPr lang="ko-KR" altLang="en-US" sz="1400" b="1">
                <a:solidFill>
                  <a:srgbClr val="FF0000"/>
                </a:solidFill>
              </a:rPr>
              <a:t>로 작성합니다</a:t>
            </a:r>
            <a:r>
              <a:rPr lang="en-US" altLang="ko-KR" sz="1400" b="1">
                <a:solidFill>
                  <a:srgbClr val="FF0000"/>
                </a:solidFill>
              </a:rPr>
              <a:t>. 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sz="1400" b="1">
                <a:solidFill>
                  <a:srgbClr val="FF0000"/>
                </a:solidFill>
              </a:rPr>
              <a:t>PPT</a:t>
            </a:r>
            <a:r>
              <a:rPr lang="ko-KR" altLang="en-US" sz="1400" b="1">
                <a:solidFill>
                  <a:srgbClr val="FF0000"/>
                </a:solidFill>
              </a:rPr>
              <a:t>디자인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폰트 등은 자유롭게 구성합니다</a:t>
            </a:r>
            <a:r>
              <a:rPr lang="en-US" altLang="ko-KR" sz="1400" b="1">
                <a:solidFill>
                  <a:srgbClr val="FF0000"/>
                </a:solidFill>
              </a:rPr>
              <a:t>. </a:t>
            </a:r>
            <a:r>
              <a:rPr lang="en-US" altLang="ko-KR" sz="1100" b="1"/>
              <a:t>*</a:t>
            </a:r>
            <a:r>
              <a:rPr lang="ko-KR" altLang="en-US" sz="1100" b="1"/>
              <a:t>별도의 폰트 사용시 </a:t>
            </a:r>
            <a:r>
              <a:rPr lang="en-US" altLang="ko-KR" sz="1100" b="1"/>
              <a:t>[</a:t>
            </a:r>
            <a:r>
              <a:rPr lang="ko-KR" altLang="en-US" sz="1100" b="1"/>
              <a:t>파일에 글꼴 포함</a:t>
            </a:r>
            <a:r>
              <a:rPr lang="en-US" altLang="ko-KR" sz="1100" b="1"/>
              <a:t>]</a:t>
            </a:r>
            <a:r>
              <a:rPr lang="ko-KR" altLang="en-US" sz="1100" b="1"/>
              <a:t>으로 저장하여 제출</a:t>
            </a:r>
            <a:r>
              <a:rPr lang="en-US" altLang="ko-KR" sz="1100" b="1"/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sz="1400" b="1">
                <a:solidFill>
                  <a:srgbClr val="FF0000"/>
                </a:solidFill>
              </a:rPr>
              <a:t>①분석결과서</a:t>
            </a:r>
            <a:r>
              <a:rPr lang="en-US" altLang="ko-KR" sz="1400" b="1">
                <a:solidFill>
                  <a:srgbClr val="FF0000"/>
                </a:solidFill>
              </a:rPr>
              <a:t>(PPT)</a:t>
            </a:r>
            <a:r>
              <a:rPr lang="ko-KR" altLang="en-US" sz="1400" b="1">
                <a:solidFill>
                  <a:srgbClr val="FF0000"/>
                </a:solidFill>
              </a:rPr>
              <a:t> ② 최종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요약서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한글</a:t>
            </a:r>
            <a:r>
              <a:rPr lang="en-US" altLang="ko-KR" sz="1400" b="1">
                <a:solidFill>
                  <a:srgbClr val="FF0000"/>
                </a:solidFill>
              </a:rPr>
              <a:t>) </a:t>
            </a:r>
            <a:r>
              <a:rPr lang="ko-KR" altLang="en-US" sz="1400" b="1">
                <a:solidFill>
                  <a:srgbClr val="FF0000"/>
                </a:solidFill>
              </a:rPr>
              <a:t>③</a:t>
            </a:r>
            <a:r>
              <a:rPr lang="ko-KR" altLang="en-US" sz="1400" b="1" err="1">
                <a:solidFill>
                  <a:srgbClr val="FF0000"/>
                </a:solidFill>
              </a:rPr>
              <a:t>빅캠</a:t>
            </a:r>
            <a:r>
              <a:rPr lang="ko-KR" altLang="en-US" sz="1400" b="1">
                <a:solidFill>
                  <a:srgbClr val="FF0000"/>
                </a:solidFill>
              </a:rPr>
              <a:t> 방문확인서와 함께 압축파일로 제출 해 주세요</a:t>
            </a:r>
            <a:r>
              <a:rPr lang="en-US" altLang="ko-KR" sz="1400" b="1">
                <a:solidFill>
                  <a:srgbClr val="FF0000"/>
                </a:solidFill>
              </a:rPr>
              <a:t>.</a:t>
            </a:r>
          </a:p>
          <a:p>
            <a:pPr fontAlgn="base"/>
            <a:r>
              <a:rPr lang="en-US" altLang="ko-KR" sz="800" b="1" u="sng">
                <a:solidFill>
                  <a:srgbClr val="FF0000"/>
                </a:solidFill>
              </a:rPr>
              <a:t>   </a:t>
            </a:r>
          </a:p>
          <a:p>
            <a:pPr fontAlgn="base"/>
            <a:r>
              <a:rPr lang="en-US" altLang="ko-KR" b="1"/>
              <a:t>   </a:t>
            </a:r>
            <a:r>
              <a:rPr lang="en-US" altLang="ko-KR" sz="1400" b="1"/>
              <a:t>- </a:t>
            </a:r>
            <a:r>
              <a:rPr lang="ko-KR" altLang="en-US" sz="1400" b="1" err="1"/>
              <a:t>제출방법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ko-KR" altLang="en-US" sz="1400" b="1" err="1"/>
              <a:t>구글폼</a:t>
            </a:r>
            <a:r>
              <a:rPr lang="ko-KR" altLang="en-US" sz="1400" b="1"/>
              <a:t> 제출</a:t>
            </a:r>
            <a:endParaRPr lang="en-US" altLang="ko-KR" sz="1400" b="1"/>
          </a:p>
          <a:p>
            <a:pPr fontAlgn="base"/>
            <a:r>
              <a:rPr lang="en-US" altLang="ko-KR" sz="1400" b="1"/>
              <a:t>    - </a:t>
            </a:r>
            <a:r>
              <a:rPr lang="ko-KR" altLang="en-US" sz="1400" b="1"/>
              <a:t>페이지 분량 </a:t>
            </a:r>
            <a:r>
              <a:rPr lang="en-US" altLang="ko-KR" sz="1400" b="1"/>
              <a:t>: 20</a:t>
            </a:r>
            <a:r>
              <a:rPr lang="ko-KR" altLang="en-US" sz="1400" b="1"/>
              <a:t>페이지 내외</a:t>
            </a:r>
            <a:r>
              <a:rPr lang="en-US" altLang="ko-KR" sz="1400" b="1"/>
              <a:t>    </a:t>
            </a:r>
          </a:p>
          <a:p>
            <a:pPr fontAlgn="base"/>
            <a:r>
              <a:rPr lang="en-US" altLang="ko-KR" sz="1400" b="1"/>
              <a:t>    - </a:t>
            </a:r>
            <a:r>
              <a:rPr lang="ko-KR" altLang="en-US" sz="1400" b="1"/>
              <a:t>제출기간 </a:t>
            </a:r>
            <a:r>
              <a:rPr lang="en-US" altLang="ko-KR" sz="1400" b="1"/>
              <a:t>: 2023</a:t>
            </a:r>
            <a:r>
              <a:rPr lang="ko-KR" altLang="en-US" sz="1400" b="1"/>
              <a:t>년 </a:t>
            </a:r>
            <a:r>
              <a:rPr lang="en-US" altLang="ko-KR" sz="1400" b="1"/>
              <a:t>11</a:t>
            </a:r>
            <a:r>
              <a:rPr lang="ko-KR" altLang="en-US" sz="1400" b="1"/>
              <a:t>월 </a:t>
            </a:r>
            <a:r>
              <a:rPr lang="en-US" altLang="ko-KR" sz="1400" b="1"/>
              <a:t>03</a:t>
            </a:r>
            <a:r>
              <a:rPr lang="ko-KR" altLang="en-US" sz="1400" b="1"/>
              <a:t>일</a:t>
            </a:r>
            <a:r>
              <a:rPr lang="en-US" altLang="ko-KR" sz="1400" b="1"/>
              <a:t>(</a:t>
            </a:r>
            <a:r>
              <a:rPr lang="ko-KR" altLang="en-US" sz="1400" b="1"/>
              <a:t>금</a:t>
            </a:r>
            <a:r>
              <a:rPr lang="en-US" altLang="ko-KR" sz="1400" b="1"/>
              <a:t>) 15</a:t>
            </a:r>
            <a:r>
              <a:rPr lang="ko-KR" altLang="en-US" sz="1400" b="1"/>
              <a:t>시까지 </a:t>
            </a:r>
            <a:endParaRPr lang="en-US" altLang="ko-KR" sz="1400" b="1"/>
          </a:p>
          <a:p>
            <a:pPr fontAlgn="base"/>
            <a:endParaRPr lang="en-US" altLang="ko-KR" sz="1400" b="1"/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sz="1400" b="1"/>
              <a:t>분석결과서</a:t>
            </a:r>
            <a:r>
              <a:rPr lang="en-US" altLang="ko-KR" sz="1400" b="1"/>
              <a:t>(PPT)</a:t>
            </a:r>
            <a:r>
              <a:rPr lang="ko-KR" altLang="en-US" sz="1400" b="1"/>
              <a:t> 내에는 제목</a:t>
            </a:r>
            <a:r>
              <a:rPr lang="en-US" altLang="ko-KR" sz="1400" b="1"/>
              <a:t>(</a:t>
            </a:r>
            <a:r>
              <a:rPr lang="ko-KR" altLang="en-US" sz="1400" b="1" err="1"/>
              <a:t>분석명</a:t>
            </a:r>
            <a:r>
              <a:rPr lang="en-US" altLang="ko-KR" sz="1400" b="1"/>
              <a:t>)</a:t>
            </a:r>
            <a:r>
              <a:rPr lang="ko-KR" altLang="en-US" sz="1400" b="1"/>
              <a:t>과</a:t>
            </a:r>
            <a:r>
              <a:rPr lang="en-US" altLang="ko-KR" sz="1400" b="1"/>
              <a:t> </a:t>
            </a:r>
            <a:r>
              <a:rPr lang="ko-KR" altLang="en-US" sz="1400" b="1"/>
              <a:t>분석결과 내용만 기재합니다</a:t>
            </a:r>
            <a:r>
              <a:rPr lang="en-US" altLang="ko-KR" sz="1400" b="1"/>
              <a:t>.</a:t>
            </a:r>
          </a:p>
          <a:p>
            <a:pPr fontAlgn="base"/>
            <a:r>
              <a:rPr lang="ko-KR" altLang="en-US" sz="1400" b="1"/>
              <a:t>   </a:t>
            </a:r>
            <a:r>
              <a:rPr lang="en-US" altLang="ko-KR" sz="1400" b="1"/>
              <a:t>- </a:t>
            </a:r>
            <a:r>
              <a:rPr lang="ko-KR" altLang="en-US" sz="1400" b="1"/>
              <a:t>공정한 심사를 위해 분석결과서</a:t>
            </a:r>
            <a:r>
              <a:rPr lang="en-US" altLang="ko-KR" sz="1400" b="1"/>
              <a:t>(PPT)</a:t>
            </a:r>
            <a:r>
              <a:rPr lang="ko-KR" altLang="en-US" sz="1400" b="1"/>
              <a:t> 내에 개인정보</a:t>
            </a:r>
            <a:r>
              <a:rPr lang="en-US" altLang="ko-KR" sz="1400" b="1"/>
              <a:t> </a:t>
            </a:r>
            <a:r>
              <a:rPr lang="ko-KR" altLang="en-US" sz="1400" b="1"/>
              <a:t>기재를 금지 합니다</a:t>
            </a:r>
            <a:r>
              <a:rPr lang="en-US" altLang="ko-KR" sz="1400" b="1"/>
              <a:t>.</a:t>
            </a:r>
          </a:p>
          <a:p>
            <a:pPr fontAlgn="base"/>
            <a:r>
              <a:rPr lang="en-US" altLang="ko-KR" sz="1400" b="1"/>
              <a:t>   - </a:t>
            </a:r>
            <a:r>
              <a:rPr lang="ko-KR" altLang="en-US" sz="1400" b="1"/>
              <a:t>개인정보</a:t>
            </a:r>
            <a:r>
              <a:rPr lang="en-US" altLang="ko-KR" sz="1400" b="1"/>
              <a:t> : </a:t>
            </a:r>
            <a:r>
              <a:rPr lang="ko-KR" altLang="en-US" sz="1400" b="1"/>
              <a:t>성명</a:t>
            </a:r>
            <a:r>
              <a:rPr lang="en-US" altLang="ko-KR" sz="1400" b="1"/>
              <a:t>, </a:t>
            </a:r>
            <a:r>
              <a:rPr lang="ko-KR" altLang="en-US" sz="1400" b="1"/>
              <a:t>팀 명</a:t>
            </a:r>
            <a:r>
              <a:rPr lang="en-US" altLang="ko-KR" sz="1400" b="1"/>
              <a:t>, </a:t>
            </a:r>
            <a:r>
              <a:rPr lang="ko-KR" altLang="en-US" sz="1400" b="1"/>
              <a:t>학교명</a:t>
            </a:r>
            <a:r>
              <a:rPr lang="en-US" altLang="ko-KR" sz="1400" b="1"/>
              <a:t>, </a:t>
            </a:r>
            <a:r>
              <a:rPr lang="ko-KR" altLang="en-US" sz="1400" b="1"/>
              <a:t>회사명</a:t>
            </a:r>
            <a:r>
              <a:rPr lang="en-US" altLang="ko-KR" sz="1400" b="1"/>
              <a:t> </a:t>
            </a:r>
            <a:r>
              <a:rPr lang="ko-KR" altLang="en-US" sz="1400" b="1"/>
              <a:t>등 특정인임을 암시할 수 있는 명칭</a:t>
            </a:r>
            <a:endParaRPr lang="en-US" altLang="ko-KR" sz="1400" b="1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043608" y="332656"/>
            <a:ext cx="72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</a:rPr>
              <a:t>2023 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</a:rPr>
              <a:t>서울시 </a:t>
            </a:r>
            <a:r>
              <a:rPr lang="ko-KR" altLang="en-US" sz="3000" b="1" err="1">
                <a:solidFill>
                  <a:schemeClr val="bg1">
                    <a:lumMod val="50000"/>
                  </a:schemeClr>
                </a:solidFill>
              </a:rPr>
              <a:t>빅데이터캠퍼스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</a:rPr>
              <a:t> 공모전</a:t>
            </a:r>
            <a:endParaRPr lang="ko-KR" altLang="en-US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9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F866D0-1ADB-19C7-C6D4-00F505AE4F5D}"/>
              </a:ext>
            </a:extLst>
          </p:cNvPr>
          <p:cNvSpPr/>
          <p:nvPr/>
        </p:nvSpPr>
        <p:spPr>
          <a:xfrm>
            <a:off x="567875" y="4362070"/>
            <a:ext cx="8008250" cy="1806332"/>
          </a:xfrm>
          <a:prstGeom prst="rect">
            <a:avLst/>
          </a:prstGeom>
          <a:solidFill>
            <a:schemeClr val="accent4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EA13C-E049-4C0D-3449-E0A162EAE59A}"/>
              </a:ext>
            </a:extLst>
          </p:cNvPr>
          <p:cNvSpPr txBox="1"/>
          <p:nvPr/>
        </p:nvSpPr>
        <p:spPr>
          <a:xfrm>
            <a:off x="323528" y="571327"/>
            <a:ext cx="8820472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CCTV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20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데이터 기반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BE9CE-DF07-E4ED-9E2B-635AD676F36B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래픽 9" descr="집 Wi-Fi에서 작업 단색으로 채워진">
            <a:extLst>
              <a:ext uri="{FF2B5EF4-FFF2-40B4-BE49-F238E27FC236}">
                <a16:creationId xmlns:a16="http://schemas.microsoft.com/office/drawing/2014/main" id="{ADADC12B-DD76-C9FF-27E7-0EEA7FA94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489FB0-D125-8830-CD08-73617E996388}"/>
              </a:ext>
            </a:extLst>
          </p:cNvPr>
          <p:cNvGrpSpPr/>
          <p:nvPr/>
        </p:nvGrpSpPr>
        <p:grpSpPr>
          <a:xfrm>
            <a:off x="1295636" y="1592764"/>
            <a:ext cx="6552728" cy="2412300"/>
            <a:chOff x="467544" y="1379004"/>
            <a:chExt cx="6552728" cy="24123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A1630E-8E7F-4958-9740-20AD32ABC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7" r="4675" b="15942"/>
            <a:stretch/>
          </p:blipFill>
          <p:spPr>
            <a:xfrm>
              <a:off x="1191784" y="1379004"/>
              <a:ext cx="5090045" cy="9288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F8F4C8-3A44-2088-4D20-E34645E81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773" b="21779"/>
            <a:stretch/>
          </p:blipFill>
          <p:spPr>
            <a:xfrm>
              <a:off x="467544" y="2423152"/>
              <a:ext cx="6538527" cy="136815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1D56D4-0F7E-1699-5CEF-B7F402B543AB}"/>
                </a:ext>
              </a:extLst>
            </p:cNvPr>
            <p:cNvSpPr/>
            <p:nvPr/>
          </p:nvSpPr>
          <p:spPr>
            <a:xfrm>
              <a:off x="558696" y="2707995"/>
              <a:ext cx="6461576" cy="144016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4736C3-A553-4840-3A5A-6500B025D47E}"/>
                </a:ext>
              </a:extLst>
            </p:cNvPr>
            <p:cNvSpPr/>
            <p:nvPr/>
          </p:nvSpPr>
          <p:spPr>
            <a:xfrm>
              <a:off x="558696" y="2933556"/>
              <a:ext cx="6461576" cy="144016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860B49-1863-3E8B-5C6F-FB735CF5F5A4}"/>
                </a:ext>
              </a:extLst>
            </p:cNvPr>
            <p:cNvSpPr/>
            <p:nvPr/>
          </p:nvSpPr>
          <p:spPr>
            <a:xfrm>
              <a:off x="5436096" y="2486004"/>
              <a:ext cx="1512168" cy="140446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2D14A3-9CEF-F460-4664-A63DFB6ADCAE}"/>
                </a:ext>
              </a:extLst>
            </p:cNvPr>
            <p:cNvSpPr/>
            <p:nvPr/>
          </p:nvSpPr>
          <p:spPr>
            <a:xfrm>
              <a:off x="558696" y="3177641"/>
              <a:ext cx="6461576" cy="144016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840088-BFE2-4938-20EE-C4ADC6C6A421}"/>
                </a:ext>
              </a:extLst>
            </p:cNvPr>
            <p:cNvSpPr/>
            <p:nvPr/>
          </p:nvSpPr>
          <p:spPr>
            <a:xfrm>
              <a:off x="558696" y="3356992"/>
              <a:ext cx="4413583" cy="179352"/>
            </a:xfrm>
            <a:prstGeom prst="rect">
              <a:avLst/>
            </a:prstGeom>
            <a:solidFill>
              <a:srgbClr val="FFFF00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F2640-90B0-BD63-BA65-14B8C233F3F7}"/>
              </a:ext>
            </a:extLst>
          </p:cNvPr>
          <p:cNvSpPr txBox="1"/>
          <p:nvPr/>
        </p:nvSpPr>
        <p:spPr>
          <a:xfrm>
            <a:off x="804101" y="4574780"/>
            <a:ext cx="7656331" cy="140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&lt;CCTV</a:t>
            </a:r>
            <a:r>
              <a:rPr lang="ko-KR" altLang="en-US" sz="12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설치가 범죄 발생률과 검거율에 미치는 영향 </a:t>
            </a:r>
            <a:r>
              <a:rPr lang="en-US" altLang="ko-KR" sz="12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ko-KR" altLang="en-US" sz="12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경산시 영남대 지역을 중심으로</a:t>
            </a:r>
            <a:r>
              <a:rPr lang="en-US" altLang="ko-KR" sz="12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논문에 따르면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실제 분석한 결과 CCTV 설치 개수와 범죄 발생 건수와는 직접적인 상관관계는 없었으나 특정 범죄에서는 상관관계가 있었다고 밝혔다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특히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설치 전후의 검거율을 분석한 결과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전체 예방에는 효과적인 것으로 분석이 되었다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논문을 기반으로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데이터와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데이터를 기반으로 자치구별 위험지수를 도출하고자 한다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42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B1CFE3-EB60-5736-62F1-C3AE3E890D98}"/>
              </a:ext>
            </a:extLst>
          </p:cNvPr>
          <p:cNvSpPr/>
          <p:nvPr/>
        </p:nvSpPr>
        <p:spPr>
          <a:xfrm>
            <a:off x="377846" y="5476348"/>
            <a:ext cx="3516264" cy="662860"/>
          </a:xfrm>
          <a:prstGeom prst="roundRect">
            <a:avLst>
              <a:gd name="adj" fmla="val 45858"/>
            </a:avLst>
          </a:prstGeom>
          <a:solidFill>
            <a:srgbClr val="C59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60CD9-65E1-D723-09C1-096783F76825}"/>
              </a:ext>
            </a:extLst>
          </p:cNvPr>
          <p:cNvSpPr txBox="1"/>
          <p:nvPr/>
        </p:nvSpPr>
        <p:spPr>
          <a:xfrm>
            <a:off x="323528" y="355303"/>
            <a:ext cx="8820472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sz="20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데이터 기반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DA1C6-FDC8-44D6-621D-9083934B63E6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BC7B531D-52F9-E825-B23E-5E975423D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0E8AC-A644-ED11-20DD-874BA9BA492A}"/>
              </a:ext>
            </a:extLst>
          </p:cNvPr>
          <p:cNvSpPr txBox="1"/>
          <p:nvPr/>
        </p:nvSpPr>
        <p:spPr>
          <a:xfrm>
            <a:off x="4338286" y="5044300"/>
            <a:ext cx="4536504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R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범죄의 건수들의 값의 분포가 넓은 상황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→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min_max_scaling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통해서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과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사이의 분포로 변환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42900" indent="-342900">
              <a:lnSpc>
                <a:spcPct val="120000"/>
              </a:lnSpc>
              <a:buAutoNum type="arabicParenR" startAt="2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검거 건수 →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검거율로 변환 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42900" indent="-342900">
              <a:lnSpc>
                <a:spcPct val="120000"/>
              </a:lnSpc>
              <a:buAutoNum type="arabicParenR" startAt="2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검거율이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100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넘어가는 케이스들이 존재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→검거율의 최대값을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100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으로 설정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4)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범죄의 값들을 합한 값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5)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검거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검거율들을 합한 값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5AB51F-958B-3A6A-F1EB-C1CA574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8" y="3623504"/>
            <a:ext cx="8754901" cy="1290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7B75C-1160-5BA4-E937-16A5CA1435E3}"/>
              </a:ext>
            </a:extLst>
          </p:cNvPr>
          <p:cNvSpPr txBox="1"/>
          <p:nvPr/>
        </p:nvSpPr>
        <p:spPr>
          <a:xfrm>
            <a:off x="5058366" y="1682405"/>
            <a:ext cx="3978130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데이터를 활용하여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결측치와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이상치를 확인하고 필요한 칼럼만 뽑아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전처리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하였다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범죄 발생건수와 검거 수를 사용하여 검거율로 변환하고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스케일링을 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자치구별 인구 데이터와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2023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병합하여 하나의 데이터 프레임으로 구성했다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범죄칼럼과 검거 컬럼을 생성했다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8FF7ED-6BC0-6FB9-7273-2E2BF49F31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99"/>
          <a:stretch/>
        </p:blipFill>
        <p:spPr>
          <a:xfrm>
            <a:off x="216140" y="1616617"/>
            <a:ext cx="4698210" cy="1756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BE335-1783-BBFA-A304-BDBCDAB90D16}"/>
              </a:ext>
            </a:extLst>
          </p:cNvPr>
          <p:cNvSpPr txBox="1"/>
          <p:nvPr/>
        </p:nvSpPr>
        <p:spPr>
          <a:xfrm>
            <a:off x="348028" y="5548356"/>
            <a:ext cx="3546082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서울시 자치구별 </a:t>
            </a:r>
            <a:r>
              <a:rPr lang="en-US" altLang="ko-KR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데이터 </a:t>
            </a:r>
            <a:r>
              <a:rPr lang="ko-KR" altLang="en-US" sz="1200" b="1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ko-KR" altLang="en-US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분석 과정에서 사용된 </a:t>
            </a:r>
            <a:r>
              <a:rPr lang="ko-KR" altLang="en-US" sz="1400" b="1" u="sng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파생변수</a:t>
            </a:r>
            <a:r>
              <a:rPr lang="ko-KR" altLang="en-US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는 </a:t>
            </a:r>
            <a:r>
              <a:rPr lang="ko-KR" altLang="en-US" sz="1200" b="1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우측와</a:t>
            </a:r>
            <a:r>
              <a:rPr lang="ko-KR" altLang="en-US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같다</a:t>
            </a:r>
            <a:r>
              <a:rPr lang="en-US" altLang="ko-KR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4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8D3E24-3605-B83E-35BE-7E631653AB9C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래픽 9" descr="집 Wi-Fi에서 작업 단색으로 채워진">
            <a:extLst>
              <a:ext uri="{FF2B5EF4-FFF2-40B4-BE49-F238E27FC236}">
                <a16:creationId xmlns:a16="http://schemas.microsoft.com/office/drawing/2014/main" id="{3322C559-0C44-2463-4E64-9E48B8D0AC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586EEC-45DC-391D-FDE7-A06EB970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2" y="1679468"/>
            <a:ext cx="3816424" cy="34747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0DF7F2-4B49-AB0F-C825-F3BF90B3EF5E}"/>
              </a:ext>
            </a:extLst>
          </p:cNvPr>
          <p:cNvSpPr txBox="1"/>
          <p:nvPr/>
        </p:nvSpPr>
        <p:spPr>
          <a:xfrm>
            <a:off x="323528" y="355303"/>
            <a:ext cx="8820472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ko-KR" altLang="en-US" sz="2000" b="1" dirty="0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데이터 기반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2813BE-E7E7-B37D-834B-C22D7B446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4"/>
          <a:stretch/>
        </p:blipFill>
        <p:spPr>
          <a:xfrm>
            <a:off x="4574638" y="1791111"/>
            <a:ext cx="4270602" cy="3393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A0082-692D-7029-69EC-8854A47D77C7}"/>
              </a:ext>
            </a:extLst>
          </p:cNvPr>
          <p:cNvSpPr txBox="1"/>
          <p:nvPr/>
        </p:nvSpPr>
        <p:spPr>
          <a:xfrm>
            <a:off x="362140" y="5349057"/>
            <a:ext cx="432048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검거율을 지역별로 나누어 표시했다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검거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column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기준으로 내림차순 정렬했다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중에서도 특히 심한 살인과 폭력 검거율은 높은 수치를 보였다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36628-AA6C-C291-7D1D-B79221E464A5}"/>
              </a:ext>
            </a:extLst>
          </p:cNvPr>
          <p:cNvSpPr txBox="1"/>
          <p:nvPr/>
        </p:nvSpPr>
        <p:spPr>
          <a:xfrm>
            <a:off x="4852725" y="5349057"/>
            <a:ext cx="399251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검거율을 지역별로 나누어 표시하였다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colum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기준으로 내림차순 정렬했다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강남구가 범죄율이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 모두에서 가장 높은 것을 알 수 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" name="그래픽 1" descr="집 Wi-Fi에서 작업 단색으로 채워진">
            <a:extLst>
              <a:ext uri="{FF2B5EF4-FFF2-40B4-BE49-F238E27FC236}">
                <a16:creationId xmlns:a16="http://schemas.microsoft.com/office/drawing/2014/main" id="{A816E7AD-53B3-BFEF-03FE-113CFADDF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525" y="103145"/>
            <a:ext cx="337517" cy="3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52291-B586-E3FA-B143-31485A7BB0C3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래픽 2" descr="집 Wi-Fi에서 작업 단색으로 채워진">
            <a:extLst>
              <a:ext uri="{FF2B5EF4-FFF2-40B4-BE49-F238E27FC236}">
                <a16:creationId xmlns:a16="http://schemas.microsoft.com/office/drawing/2014/main" id="{A550B549-3630-D1AF-4104-C0998DAD3B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525" y="103145"/>
            <a:ext cx="337517" cy="337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49346-8EF3-8D8B-74CD-9765655C93BD}"/>
              </a:ext>
            </a:extLst>
          </p:cNvPr>
          <p:cNvSpPr txBox="1"/>
          <p:nvPr/>
        </p:nvSpPr>
        <p:spPr>
          <a:xfrm>
            <a:off x="323528" y="355303"/>
            <a:ext cx="8820472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CCTV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기반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C1E8F-45C6-7FB4-42BE-76BA8E4434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79"/>
          <a:stretch/>
        </p:blipFill>
        <p:spPr>
          <a:xfrm>
            <a:off x="383630" y="1616040"/>
            <a:ext cx="6316102" cy="1058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435646-F6CB-E0DA-CFDE-401904B5D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467790"/>
            <a:ext cx="5675169" cy="123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6F53E-3589-7B25-1F2A-0312E887FE37}"/>
              </a:ext>
            </a:extLst>
          </p:cNvPr>
          <p:cNvSpPr txBox="1"/>
          <p:nvPr/>
        </p:nvSpPr>
        <p:spPr>
          <a:xfrm>
            <a:off x="357463" y="2788516"/>
            <a:ext cx="7569359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자치구별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운영 현황을 활용하여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결측치와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이상치를 확인하고 필요한 칼럼만 뽑아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전처리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하였다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개수의 연도별 개수 변화율을 바탕으로 아래와 같이 최근 증가율 칼럼을 생성했다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F3631-3239-86FC-92D7-0A98373BF8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7" t="420" r="-269" b="90039"/>
          <a:stretch/>
        </p:blipFill>
        <p:spPr>
          <a:xfrm>
            <a:off x="266873" y="4848234"/>
            <a:ext cx="6432859" cy="628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23ED49-2AE1-66C0-5DF4-0F81C2965E80}"/>
              </a:ext>
            </a:extLst>
          </p:cNvPr>
          <p:cNvSpPr txBox="1"/>
          <p:nvPr/>
        </p:nvSpPr>
        <p:spPr>
          <a:xfrm>
            <a:off x="266671" y="5658222"/>
            <a:ext cx="7569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자치구별 인구수 데이터와 병합하여 인구수 대비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개수를 파악하고자 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 코드와 같이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2023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년에 운영되고 있는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수를 인구수로 나누어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비율을 계산했고 다음 장과 같이 시각화 하였다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356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60CD9-65E1-D723-09C1-096783F76825}"/>
              </a:ext>
            </a:extLst>
          </p:cNvPr>
          <p:cNvSpPr txBox="1"/>
          <p:nvPr/>
        </p:nvSpPr>
        <p:spPr>
          <a:xfrm>
            <a:off x="323528" y="355303"/>
            <a:ext cx="8820472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CCTV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기반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DA1C6-FDC8-44D6-621D-9083934B63E6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BC7B531D-52F9-E825-B23E-5E975423D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58F802-6122-AF4F-7A29-BA47D90A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40301"/>
            <a:ext cx="3663137" cy="3447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35041A-643E-C633-3718-2305B13A4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3" y="1602652"/>
            <a:ext cx="3663137" cy="3338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06CEAD-6116-8E9A-5D91-74D8AD1AEA90}"/>
              </a:ext>
            </a:extLst>
          </p:cNvPr>
          <p:cNvSpPr txBox="1"/>
          <p:nvPr/>
        </p:nvSpPr>
        <p:spPr>
          <a:xfrm>
            <a:off x="1619672" y="5018349"/>
            <a:ext cx="1728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</a:t>
            </a:r>
            <a:r>
              <a:rPr lang="ko-KR" altLang="en-US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지역별 </a:t>
            </a:r>
            <a:r>
              <a:rPr lang="en-US" altLang="ko-KR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개수</a:t>
            </a:r>
            <a:r>
              <a:rPr lang="en-US" altLang="ko-KR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  <a:endParaRPr lang="ko-KR" altLang="en-US" sz="10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7F364-9DE0-9DF8-75F0-C29D04F664EA}"/>
              </a:ext>
            </a:extLst>
          </p:cNvPr>
          <p:cNvSpPr txBox="1"/>
          <p:nvPr/>
        </p:nvSpPr>
        <p:spPr>
          <a:xfrm>
            <a:off x="5541261" y="5034253"/>
            <a:ext cx="2266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</a:t>
            </a:r>
            <a:r>
              <a:rPr lang="ko-KR" altLang="en-US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지역별 인구당 </a:t>
            </a:r>
            <a:r>
              <a:rPr lang="en-US" altLang="ko-KR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개수</a:t>
            </a:r>
            <a:r>
              <a:rPr lang="en-US" altLang="ko-KR" sz="105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  <a:endParaRPr lang="ko-KR" altLang="en-US" sz="105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79CB1-1BAC-FC61-FFC4-0162A443ABAE}"/>
              </a:ext>
            </a:extLst>
          </p:cNvPr>
          <p:cNvSpPr txBox="1"/>
          <p:nvPr/>
        </p:nvSpPr>
        <p:spPr>
          <a:xfrm>
            <a:off x="585708" y="5589240"/>
            <a:ext cx="737066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위와 같은 분석 결과와 앞서서 인용한 논문을 근거로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CCTV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 많은 지역 혹은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인당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 많은 지역에 안전 점수에서 높은 점수를 주려고 한다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51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EA13C-E049-4C0D-3449-E0A162EAE59A}"/>
              </a:ext>
            </a:extLst>
          </p:cNvPr>
          <p:cNvSpPr txBox="1"/>
          <p:nvPr/>
        </p:nvSpPr>
        <p:spPr>
          <a:xfrm>
            <a:off x="323528" y="271903"/>
            <a:ext cx="8820472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CCTV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기반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8703D-D545-5C99-3C2E-A72DDC990FF7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9" name="그래픽 8" descr="집 Wi-Fi에서 작업 단색으로 채워진">
            <a:extLst>
              <a:ext uri="{FF2B5EF4-FFF2-40B4-BE49-F238E27FC236}">
                <a16:creationId xmlns:a16="http://schemas.microsoft.com/office/drawing/2014/main" id="{C61AB347-E052-F418-15C5-7526917C1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0BE9BF4-3966-D39E-D982-048DBC72E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/>
          <a:stretch/>
        </p:blipFill>
        <p:spPr bwMode="auto">
          <a:xfrm>
            <a:off x="4733764" y="1412776"/>
            <a:ext cx="4004692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614172-16F3-6764-7F56-EF871AC7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7" y="1468400"/>
            <a:ext cx="3573023" cy="2979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DDA1F-8334-2005-8370-1B5515E75E26}"/>
              </a:ext>
            </a:extLst>
          </p:cNvPr>
          <p:cNvSpPr txBox="1"/>
          <p:nvPr/>
        </p:nvSpPr>
        <p:spPr>
          <a:xfrm>
            <a:off x="396347" y="5600019"/>
            <a:ext cx="4004181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Poly1d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선형 회귀 모델을 사용하여 예측치를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시각화했다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또한 지역별 인구수와 인구당 비율 분석 하여 예측치 선형으로 표현했다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1E33F-27D6-BE44-FC79-BE19E923D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43" y="4493594"/>
            <a:ext cx="3226400" cy="501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C66A0-87AF-6B56-3E19-082B71B96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43" y="4975050"/>
            <a:ext cx="4567029" cy="495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E52A36-B6AB-9639-B157-E9DFF6B23E7A}"/>
              </a:ext>
            </a:extLst>
          </p:cNvPr>
          <p:cNvSpPr txBox="1"/>
          <p:nvPr/>
        </p:nvSpPr>
        <p:spPr>
          <a:xfrm>
            <a:off x="4733764" y="5595479"/>
            <a:ext cx="408670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지역별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개수를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fit_transform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과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사이의 분포로 전환했다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지역별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개수의 정도를 분석한 결과 관악구의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설치율이 가장 높음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05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ECF4E5-8256-6EF6-16F6-8BE657BCE873}"/>
              </a:ext>
            </a:extLst>
          </p:cNvPr>
          <p:cNvSpPr/>
          <p:nvPr/>
        </p:nvSpPr>
        <p:spPr>
          <a:xfrm>
            <a:off x="0" y="5661248"/>
            <a:ext cx="9144000" cy="899884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4F4A2-D818-5DCD-CBE6-D7B067A76B25}"/>
              </a:ext>
            </a:extLst>
          </p:cNvPr>
          <p:cNvSpPr txBox="1"/>
          <p:nvPr/>
        </p:nvSpPr>
        <p:spPr>
          <a:xfrm>
            <a:off x="323528" y="271903"/>
            <a:ext cx="8820472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CCTV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20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데이터 기반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5D33C-BD07-47B5-3B62-24E201858359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CA7AADDD-4B43-315A-06BA-485B2784C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C0111-7526-4188-A571-B9D136DD99C6}"/>
              </a:ext>
            </a:extLst>
          </p:cNvPr>
          <p:cNvSpPr txBox="1"/>
          <p:nvPr/>
        </p:nvSpPr>
        <p:spPr>
          <a:xfrm>
            <a:off x="1907704" y="5911852"/>
            <a:ext cx="511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</a:t>
            </a:r>
            <a:r>
              <a:rPr lang="ko-KR" altLang="en-US" b="1" i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지수 </a:t>
            </a:r>
            <a:r>
              <a:rPr lang="en-US" altLang="ko-KR" b="1" i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</a:t>
            </a:r>
            <a:r>
              <a:rPr lang="ko-KR" altLang="en-US" b="1" i="1" u="none" strike="noStrike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en-US" altLang="ko-KR" b="1" i="1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(crime)</a:t>
            </a:r>
            <a:r>
              <a:rPr lang="ko-KR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</a:t>
            </a:r>
            <a:r>
              <a:rPr lang="ko-KR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비율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(CCTV)</a:t>
            </a:r>
            <a:endParaRPr lang="ko-KR" alt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364F866-DC25-2D5E-75C4-DD01DC2D3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509154"/>
            <a:ext cx="2185106" cy="17359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60B985-CE4A-DEB5-D327-9EBFE6525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523" y="1522262"/>
            <a:ext cx="4421518" cy="3042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9BD054-6607-B5F8-02BB-7AD4781E2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598976"/>
            <a:ext cx="3490558" cy="47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12A3C-1363-8FC2-DD7B-2A8BB5F3AD55}"/>
              </a:ext>
            </a:extLst>
          </p:cNvPr>
          <p:cNvSpPr txBox="1"/>
          <p:nvPr/>
        </p:nvSpPr>
        <p:spPr>
          <a:xfrm>
            <a:off x="401117" y="4695846"/>
            <a:ext cx="3412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범죄의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scaling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 값을 더한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crime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값에서 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설치 비율을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scaling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 값을 감하여 위험 지수 계산했다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548CE-888C-D731-163A-D7124E1920EC}"/>
              </a:ext>
            </a:extLst>
          </p:cNvPr>
          <p:cNvSpPr txBox="1"/>
          <p:nvPr/>
        </p:nvSpPr>
        <p:spPr>
          <a:xfrm>
            <a:off x="4312561" y="4695846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지역별 위험지수 도출 및 정렬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강남구가 범죄 발생 건수도 가장 높고 위험지수로도 가장 위험지역이라는 것을 알 수 있다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34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08EFD9-53FA-E528-67CF-CE60ED490372}"/>
              </a:ext>
            </a:extLst>
          </p:cNvPr>
          <p:cNvGrpSpPr/>
          <p:nvPr/>
        </p:nvGrpSpPr>
        <p:grpSpPr>
          <a:xfrm>
            <a:off x="5939596" y="2995969"/>
            <a:ext cx="2133728" cy="3213977"/>
            <a:chOff x="5939596" y="2995969"/>
            <a:chExt cx="2133728" cy="32139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118749-54BC-B91C-E231-80ABCF21C662}"/>
                </a:ext>
              </a:extLst>
            </p:cNvPr>
            <p:cNvSpPr txBox="1"/>
            <p:nvPr/>
          </p:nvSpPr>
          <p:spPr>
            <a:xfrm rot="20941712">
              <a:off x="6228003" y="5748281"/>
              <a:ext cx="1845321" cy="4616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서울시에서</a:t>
              </a:r>
              <a:r>
                <a:rPr lang="ko-KR" altLang="en-US" sz="1200"/>
                <a:t> </a:t>
              </a:r>
              <a:endParaRPr lang="en-US" altLang="ko-KR" sz="1200"/>
            </a:p>
            <a:p>
              <a:pPr algn="ctr"/>
              <a:r>
                <a:rPr lang="en-US" altLang="ko-KR" sz="1200" b="1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23</a:t>
              </a:r>
              <a:r>
                <a:rPr lang="ko-KR" altLang="en-US" sz="1200" b="1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번째로 안전한 구</a:t>
              </a:r>
              <a:r>
                <a:rPr lang="en-US" altLang="ko-KR" sz="1200" b="1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endParaRPr lang="ko-KR" altLang="en-US" sz="120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F394BC-3CE8-2125-E3BE-C7056F595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581" t="16030" r="30657" b="13582"/>
            <a:stretch/>
          </p:blipFill>
          <p:spPr>
            <a:xfrm rot="20973441">
              <a:off x="5939596" y="2995969"/>
              <a:ext cx="1771925" cy="22373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A2BA5C-BA4A-0343-4778-E9C11215E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" r="49224" b="-7786"/>
            <a:stretch/>
          </p:blipFill>
          <p:spPr>
            <a:xfrm rot="21039050">
              <a:off x="6342832" y="5307990"/>
              <a:ext cx="1446765" cy="16834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A157302-06F9-37AE-7538-F6588C38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40" t="9286" r="1690" b="13495"/>
            <a:stretch/>
          </p:blipFill>
          <p:spPr>
            <a:xfrm rot="20991612">
              <a:off x="6330872" y="5546917"/>
              <a:ext cx="1470683" cy="122602"/>
            </a:xfrm>
            <a:prstGeom prst="rect">
              <a:avLst/>
            </a:prstGeom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AD0CD0-4EBE-80A7-FB5B-4B3067976278}"/>
              </a:ext>
            </a:extLst>
          </p:cNvPr>
          <p:cNvCxnSpPr>
            <a:cxnSpLocks/>
          </p:cNvCxnSpPr>
          <p:nvPr/>
        </p:nvCxnSpPr>
        <p:spPr>
          <a:xfrm flipV="1">
            <a:off x="6140936" y="5013176"/>
            <a:ext cx="1815440" cy="36219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휴대 전화, 휴대용 통신 장치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9F60104A-3B62-235D-5FF8-327C2564B6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5" b="96580" l="10000" r="90000">
                        <a14:foregroundMark x1="55543" y1="34039" x2="55543" y2="34039"/>
                        <a14:foregroundMark x1="54239" y1="33388" x2="55761" y2="33388"/>
                        <a14:foregroundMark x1="58261" y1="34365" x2="59783" y2="35342"/>
                        <a14:foregroundMark x1="54565" y1="33876" x2="58261" y2="33876"/>
                        <a14:foregroundMark x1="33696" y1="76873" x2="33043" y2="82736"/>
                        <a14:foregroundMark x1="40978" y1="61564" x2="29674" y2="82899"/>
                        <a14:foregroundMark x1="29674" y1="82899" x2="33478" y2="93485"/>
                        <a14:foregroundMark x1="33478" y1="93485" x2="53913" y2="96580"/>
                        <a14:foregroundMark x1="29783" y1="83550" x2="27500" y2="92182"/>
                        <a14:foregroundMark x1="27500" y1="92182" x2="29783" y2="86971"/>
                        <a14:foregroundMark x1="65217" y1="68730" x2="63261" y2="70684"/>
                        <a14:foregroundMark x1="63478" y1="79316" x2="62500" y2="80782"/>
                        <a14:foregroundMark x1="61630" y1="89088" x2="62065" y2="92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13" t="27495" r="31863" b="-457"/>
          <a:stretch/>
        </p:blipFill>
        <p:spPr>
          <a:xfrm flipH="1">
            <a:off x="5638252" y="2690257"/>
            <a:ext cx="3542260" cy="4267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6B3BB-FF3B-CF25-36F3-D1776263D51E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래픽 5" descr="집 Wi-Fi에서 작업 단색으로 채워진">
            <a:extLst>
              <a:ext uri="{FF2B5EF4-FFF2-40B4-BE49-F238E27FC236}">
                <a16:creationId xmlns:a16="http://schemas.microsoft.com/office/drawing/2014/main" id="{C9AE12B2-84AD-154F-EA91-7FD4D8A613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pic>
        <p:nvPicPr>
          <p:cNvPr id="23" name="그래픽 22" descr="집 Wi-Fi에서 작업 단색으로 채워진">
            <a:extLst>
              <a:ext uri="{FF2B5EF4-FFF2-40B4-BE49-F238E27FC236}">
                <a16:creationId xmlns:a16="http://schemas.microsoft.com/office/drawing/2014/main" id="{18485EE8-39B2-BEDE-0793-C0518762BC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73373">
            <a:off x="7087007" y="2919671"/>
            <a:ext cx="337517" cy="3375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937480-59B6-8B18-B091-44D6AC562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705" y="1496632"/>
            <a:ext cx="3200677" cy="11735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D90121-8208-3CE6-7331-BE10ECEA61B8}"/>
              </a:ext>
            </a:extLst>
          </p:cNvPr>
          <p:cNvSpPr txBox="1"/>
          <p:nvPr/>
        </p:nvSpPr>
        <p:spPr>
          <a:xfrm>
            <a:off x="323528" y="271903"/>
            <a:ext cx="8820472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CCTV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20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데이터 기반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lang="en-US" altLang="ko-KR" sz="20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6D63B6-2F59-9D38-62AD-EA07365064FA}"/>
              </a:ext>
            </a:extLst>
          </p:cNvPr>
          <p:cNvSpPr/>
          <p:nvPr/>
        </p:nvSpPr>
        <p:spPr>
          <a:xfrm>
            <a:off x="0" y="6731972"/>
            <a:ext cx="9180512" cy="153412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C3EE0-CAC1-FB20-6D4D-541E7B30DC27}"/>
              </a:ext>
            </a:extLst>
          </p:cNvPr>
          <p:cNvSpPr txBox="1"/>
          <p:nvPr/>
        </p:nvSpPr>
        <p:spPr>
          <a:xfrm>
            <a:off x="3692664" y="1532586"/>
            <a:ext cx="4896544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 우선지역으로 설정한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송파구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＇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위치한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위도 경도 데이터만을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추출하여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1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전처리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했다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좌표 데이터를 활용하여 </a:t>
            </a:r>
            <a:r>
              <a:rPr lang="ko-KR" altLang="en-US" sz="11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주소를 입력하면 장소의 반경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500m(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걸어서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 거리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이내에 얼마나 많은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 있는지 확인 가능하도록 아래와 같이 함수 구현했다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1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A32F9E-056B-8F7C-1217-F9D9A3EEC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27" y="2853914"/>
            <a:ext cx="4980694" cy="2219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36733-CB1A-15DB-0478-97435EAA4323}"/>
              </a:ext>
            </a:extLst>
          </p:cNvPr>
          <p:cNvSpPr txBox="1"/>
          <p:nvPr/>
        </p:nvSpPr>
        <p:spPr>
          <a:xfrm>
            <a:off x="348705" y="5418417"/>
            <a:ext cx="459601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오른쪽 예시와 같이 송파구청의 주소를 기입할 경우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500m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반경 안에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설치 개수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81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 확인 된다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이와 같이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설치 개수와 위치를 직접 확인 할 수 있고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해당 지역이 위험한지 안전한지 확인이 가능하다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3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채팅 메신저 앱 프레임이 있는 스마트폰 화면 | 프리미엄 벡터">
            <a:extLst>
              <a:ext uri="{FF2B5EF4-FFF2-40B4-BE49-F238E27FC236}">
                <a16:creationId xmlns:a16="http://schemas.microsoft.com/office/drawing/2014/main" id="{181CD52A-A3D8-E4C7-BA6C-A2D61C42A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2" t="6613" r="5900" b="23059"/>
          <a:stretch/>
        </p:blipFill>
        <p:spPr bwMode="auto">
          <a:xfrm>
            <a:off x="547771" y="1412777"/>
            <a:ext cx="4024229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3AAAB0-A0C6-B78D-E3A6-CBE4192FD039}"/>
              </a:ext>
            </a:extLst>
          </p:cNvPr>
          <p:cNvSpPr/>
          <p:nvPr/>
        </p:nvSpPr>
        <p:spPr>
          <a:xfrm>
            <a:off x="0" y="5661248"/>
            <a:ext cx="9144000" cy="899884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4D8EC-31AF-D31C-DACD-0293C9EFC5C5}"/>
              </a:ext>
            </a:extLst>
          </p:cNvPr>
          <p:cNvSpPr txBox="1"/>
          <p:nvPr/>
        </p:nvSpPr>
        <p:spPr>
          <a:xfrm>
            <a:off x="323528" y="271903"/>
            <a:ext cx="8820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3. </a:t>
            </a:r>
            <a:r>
              <a:rPr lang="ko-KR" altLang="en-US" sz="24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세이프 메신저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4F25-4102-FDF4-E259-CCC52455D30B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E38DAF54-1A33-B1F2-7DA4-5B4CB8EEF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3066A4-FBE9-ECF0-65C3-9497E8D9CDD7}"/>
              </a:ext>
            </a:extLst>
          </p:cNvPr>
          <p:cNvSpPr txBox="1"/>
          <p:nvPr/>
        </p:nvSpPr>
        <p:spPr>
          <a:xfrm>
            <a:off x="4139952" y="1942916"/>
            <a:ext cx="4579959" cy="3286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 번호 대신 서비스 메신저를 통해 소통하면 사용자들의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 정보를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더 안전하게 보호할 수 있다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7429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7429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 내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사용자들 간의 식별을 위한 별도의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신원 확인 시스템을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갖추고 있어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개인번호 노출에 따른 위험을 최소화할 수 있다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</a:p>
          <a:p>
            <a:pPr marL="7429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7429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b="0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메이트들과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단체 채팅도 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만들어 대화와 소통이 용이하다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 b="0"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59B58-75F7-9576-14AB-A8EFCE0EBF6B}"/>
              </a:ext>
            </a:extLst>
          </p:cNvPr>
          <p:cNvSpPr txBox="1"/>
          <p:nvPr/>
        </p:nvSpPr>
        <p:spPr>
          <a:xfrm>
            <a:off x="323528" y="748437"/>
            <a:ext cx="7704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메이트들과</a:t>
            </a:r>
            <a:r>
              <a:rPr lang="ko-KR" altLang="en-US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안전하게 소통하는</a:t>
            </a:r>
            <a:r>
              <a:rPr lang="ko-KR" altLang="en-US" sz="1400" b="1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폐쇄형 메신저 서비스</a:t>
            </a:r>
            <a:endParaRPr lang="en-US" altLang="ko-KR" sz="1400" b="1" i="0" u="none" strike="noStrike">
              <a:solidFill>
                <a:schemeClr val="accent4">
                  <a:lumMod val="75000"/>
                </a:schemeClr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5FE6-EEA3-C319-6EC5-E5F4996D82F7}"/>
              </a:ext>
            </a:extLst>
          </p:cNvPr>
          <p:cNvSpPr txBox="1"/>
          <p:nvPr/>
        </p:nvSpPr>
        <p:spPr>
          <a:xfrm>
            <a:off x="827584" y="5924897"/>
            <a:ext cx="7326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u="none" strike="noStrike" err="1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b="1" i="0" u="none" strike="noStrike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b="1" i="0" u="none" strike="noStrike" err="1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메이트들과</a:t>
            </a:r>
            <a:r>
              <a:rPr lang="ko-KR" altLang="en-US" b="1" i="0" u="none" strike="noStrike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더욱 간편하고 안전하게 대화가 가능하다</a:t>
            </a:r>
            <a:r>
              <a:rPr lang="en-US" altLang="ko-KR" b="1" i="0" u="none" strike="noStrike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4D513-3F52-94E4-072D-E651B5B8F0C9}"/>
              </a:ext>
            </a:extLst>
          </p:cNvPr>
          <p:cNvSpPr/>
          <p:nvPr/>
        </p:nvSpPr>
        <p:spPr>
          <a:xfrm>
            <a:off x="2146070" y="2222610"/>
            <a:ext cx="761747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900" b="1" cap="none" spc="0">
                <a:ln/>
                <a:solidFill>
                  <a:schemeClr val="accent3"/>
                </a:solidFill>
                <a:effectLst/>
              </a:rPr>
              <a:t>신원확인됨</a:t>
            </a:r>
            <a:endParaRPr lang="en-US" altLang="ko-KR" sz="900" b="1" cap="none" spc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3" name="그래픽 12" descr="집 Wi-Fi에서 작업 단색으로 채워진">
            <a:extLst>
              <a:ext uri="{FF2B5EF4-FFF2-40B4-BE49-F238E27FC236}">
                <a16:creationId xmlns:a16="http://schemas.microsoft.com/office/drawing/2014/main" id="{2824D1A4-39C5-BA65-E231-8C0973A5A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0460" y="2105286"/>
            <a:ext cx="230832" cy="230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14F974-9E33-5E31-D20F-EE28F09991C0}"/>
              </a:ext>
            </a:extLst>
          </p:cNvPr>
          <p:cNvSpPr txBox="1"/>
          <p:nvPr/>
        </p:nvSpPr>
        <p:spPr>
          <a:xfrm>
            <a:off x="2123637" y="19946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err="1"/>
              <a:t>띠띠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DF973-E105-9912-86E8-4730AED56F01}"/>
              </a:ext>
            </a:extLst>
          </p:cNvPr>
          <p:cNvSpPr txBox="1"/>
          <p:nvPr/>
        </p:nvSpPr>
        <p:spPr>
          <a:xfrm>
            <a:off x="1373710" y="2980193"/>
            <a:ext cx="2040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/>
              <a:t>솜솜님</a:t>
            </a:r>
            <a:r>
              <a:rPr lang="ko-KR" altLang="en-US" sz="1000"/>
              <a:t> 지금 집에 </a:t>
            </a:r>
            <a:r>
              <a:rPr lang="ko-KR" altLang="en-US" sz="1000" err="1"/>
              <a:t>있으신가요</a:t>
            </a:r>
            <a:r>
              <a:rPr lang="en-US" altLang="ko-KR" sz="1000"/>
              <a:t>?</a:t>
            </a:r>
          </a:p>
          <a:p>
            <a:r>
              <a:rPr lang="ko-KR" altLang="en-US" sz="1000"/>
              <a:t>집에 초인종이 계속 울리는데</a:t>
            </a:r>
            <a:endParaRPr lang="en-US" altLang="ko-KR" sz="1000"/>
          </a:p>
          <a:p>
            <a:r>
              <a:rPr lang="ko-KR" altLang="en-US" sz="1000"/>
              <a:t>오늘 택배 올 게 있나요</a:t>
            </a:r>
            <a:r>
              <a:rPr lang="en-US" altLang="ko-KR" sz="1000"/>
              <a:t>?</a:t>
            </a:r>
            <a:endParaRPr lang="ko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74723-7CED-B87E-A329-E259E30BFA7E}"/>
              </a:ext>
            </a:extLst>
          </p:cNvPr>
          <p:cNvSpPr txBox="1"/>
          <p:nvPr/>
        </p:nvSpPr>
        <p:spPr>
          <a:xfrm>
            <a:off x="1902228" y="3936401"/>
            <a:ext cx="1675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/>
              <a:t>앗</a:t>
            </a:r>
            <a:r>
              <a:rPr lang="en-US" altLang="ko-KR" sz="1000"/>
              <a:t>! </a:t>
            </a:r>
            <a:r>
              <a:rPr lang="ko-KR" altLang="en-US" sz="1000" err="1"/>
              <a:t>네네</a:t>
            </a:r>
            <a:r>
              <a:rPr lang="en-US" altLang="ko-KR" sz="1000"/>
              <a:t>!</a:t>
            </a:r>
          </a:p>
          <a:p>
            <a:pPr algn="r"/>
            <a:r>
              <a:rPr lang="ko-KR" altLang="en-US" sz="1000"/>
              <a:t>저 등기 올 게 있는데</a:t>
            </a:r>
            <a:endParaRPr lang="en-US" altLang="ko-KR" sz="1000"/>
          </a:p>
          <a:p>
            <a:pPr algn="r"/>
            <a:r>
              <a:rPr lang="ko-KR" altLang="en-US" sz="1000" err="1"/>
              <a:t>받아주실</a:t>
            </a:r>
            <a:r>
              <a:rPr lang="ko-KR" altLang="en-US" sz="1000"/>
              <a:t> 수 있나요</a:t>
            </a:r>
            <a:r>
              <a:rPr lang="en-US" altLang="ko-KR" sz="100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56BCF3-C94D-FCBD-36A7-FE9D0BEA04B9}"/>
              </a:ext>
            </a:extLst>
          </p:cNvPr>
          <p:cNvSpPr txBox="1"/>
          <p:nvPr/>
        </p:nvSpPr>
        <p:spPr>
          <a:xfrm>
            <a:off x="1312247" y="4879662"/>
            <a:ext cx="1747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/>
              <a:t>넹넹</a:t>
            </a:r>
            <a:r>
              <a:rPr lang="en-US" altLang="ko-KR" sz="1000"/>
              <a:t>~~~^~^</a:t>
            </a:r>
          </a:p>
          <a:p>
            <a:r>
              <a:rPr lang="ko-KR" altLang="en-US" sz="1000" err="1"/>
              <a:t>가능입니당</a:t>
            </a:r>
            <a:r>
              <a:rPr lang="en-US" altLang="ko-KR" sz="1000"/>
              <a:t>~~ </a:t>
            </a:r>
            <a:r>
              <a:rPr lang="ko-KR" altLang="en-US" sz="1000"/>
              <a:t>제가 받아서 </a:t>
            </a:r>
            <a:r>
              <a:rPr lang="ko-KR" altLang="en-US" sz="1000" err="1"/>
              <a:t>솜솜님</a:t>
            </a:r>
            <a:r>
              <a:rPr lang="ko-KR" altLang="en-US" sz="1000"/>
              <a:t> 가져다 </a:t>
            </a:r>
            <a:r>
              <a:rPr lang="ko-KR" altLang="en-US" sz="1000" err="1"/>
              <a:t>드릴게요</a:t>
            </a:r>
            <a:r>
              <a:rPr lang="en-US" altLang="ko-KR" sz="1000"/>
              <a:t>!! </a:t>
            </a:r>
            <a:r>
              <a:rPr lang="ko-KR" altLang="en-US" sz="1000"/>
              <a:t>이따 봬요</a:t>
            </a:r>
            <a:r>
              <a:rPr lang="en-US" altLang="ko-KR" sz="1000"/>
              <a:t>~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5260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2D71BF6-845A-09C1-A6B0-D9D1AC12F498}"/>
              </a:ext>
            </a:extLst>
          </p:cNvPr>
          <p:cNvSpPr/>
          <p:nvPr/>
        </p:nvSpPr>
        <p:spPr>
          <a:xfrm>
            <a:off x="5077878" y="2079490"/>
            <a:ext cx="3456384" cy="2347233"/>
          </a:xfrm>
          <a:prstGeom prst="roundRect">
            <a:avLst>
              <a:gd name="adj" fmla="val 10607"/>
            </a:avLst>
          </a:prstGeom>
          <a:solidFill>
            <a:srgbClr val="6B7EC0"/>
          </a:solidFill>
          <a:ln>
            <a:solidFill>
              <a:srgbClr val="6B7E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채팅 메신저 앱 프레임이 있는 스마트폰 화면 | 프리미엄 벡터">
            <a:extLst>
              <a:ext uri="{FF2B5EF4-FFF2-40B4-BE49-F238E27FC236}">
                <a16:creationId xmlns:a16="http://schemas.microsoft.com/office/drawing/2014/main" id="{788A9122-5ABB-2D21-087B-6AD6026B0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0" b="63600" l="70150" r="91950">
                        <a14:foregroundMark x1="70650" y1="15500" x2="70850" y2="25500"/>
                        <a14:foregroundMark x1="70250" y1="13200" x2="70150" y2="63600"/>
                        <a14:foregroundMark x1="73763" y1="9887" x2="76400" y2="8300"/>
                        <a14:foregroundMark x1="70750" y1="11700" x2="71678" y2="11142"/>
                        <a14:foregroundMark x1="88942" y1="10486" x2="89600" y2="10600"/>
                        <a14:foregroundMark x1="76400" y1="8300" x2="85689" y2="9919"/>
                        <a14:foregroundMark x1="89900" y1="10400" x2="91598" y2="22495"/>
                        <a14:foregroundMark x1="91896" y1="26213" x2="90250" y2="63300"/>
                        <a14:backgroundMark x1="81450" y1="16100" x2="78500" y2="22800"/>
                        <a14:backgroundMark x1="78500" y1="22800" x2="77750" y2="28800"/>
                        <a14:backgroundMark x1="77750" y1="28800" x2="80150" y2="31800"/>
                        <a14:backgroundMark x1="80150" y1="31800" x2="79100" y2="33200"/>
                        <a14:backgroundMark x1="72200" y1="10900" x2="73300" y2="10200"/>
                        <a14:backgroundMark x1="86200" y1="10600" x2="88300" y2="10800"/>
                        <a14:backgroundMark x1="71900" y1="11400" x2="72550" y2="11000"/>
                        <a14:backgroundMark x1="91700" y1="22500" x2="91650" y2="26200"/>
                        <a14:backgroundMark x1="91250" y1="19700" x2="91150" y2="22800"/>
                        <a14:backgroundMark x1="72050" y1="10900" x2="72000" y2="11300"/>
                        <a14:backgroundMark x1="73700" y1="10600" x2="73250" y2="10600"/>
                        <a14:backgroundMark x1="73250" y1="10200" x2="73700" y2="10100"/>
                        <a14:backgroundMark x1="85600" y1="10200" x2="86450" y2="10200"/>
                        <a14:backgroundMark x1="88300" y1="10300" x2="88800" y2="1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12" t="6613" r="7900" b="36076"/>
          <a:stretch/>
        </p:blipFill>
        <p:spPr bwMode="auto">
          <a:xfrm>
            <a:off x="4644008" y="1774913"/>
            <a:ext cx="4254961" cy="50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현대차도 카톡 대신 `업무용 메신저` 쓴다">
            <a:extLst>
              <a:ext uri="{FF2B5EF4-FFF2-40B4-BE49-F238E27FC236}">
                <a16:creationId xmlns:a16="http://schemas.microsoft.com/office/drawing/2014/main" id="{6335869D-AFE4-8C28-13E7-9F20CEC9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t="40658" r="4001" b="47640"/>
          <a:stretch/>
        </p:blipFill>
        <p:spPr bwMode="auto">
          <a:xfrm>
            <a:off x="5344269" y="4594809"/>
            <a:ext cx="2995759" cy="4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44D8EC-31AF-D31C-DACD-0293C9EFC5C5}"/>
              </a:ext>
            </a:extLst>
          </p:cNvPr>
          <p:cNvSpPr txBox="1"/>
          <p:nvPr/>
        </p:nvSpPr>
        <p:spPr>
          <a:xfrm>
            <a:off x="270315" y="677073"/>
            <a:ext cx="8820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4. </a:t>
            </a:r>
            <a:r>
              <a:rPr lang="ko-KR" altLang="en-US" sz="2400" b="1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세이프 커뮤니티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4F25-4102-FDF4-E259-CCC52455D30B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E38DAF54-1A33-B1F2-7DA4-5B4CB8EEF2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0BBD5-0156-E2D2-64EE-B7479C974937}"/>
              </a:ext>
            </a:extLst>
          </p:cNvPr>
          <p:cNvSpPr txBox="1"/>
          <p:nvPr/>
        </p:nvSpPr>
        <p:spPr>
          <a:xfrm>
            <a:off x="61086" y="2306277"/>
            <a:ext cx="4353429" cy="3932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쉐어하우스에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살고 있는 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30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여성들끼리 고민거리</a:t>
            </a:r>
            <a:r>
              <a:rPr lang="ko-KR" altLang="en-US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생각을 자유롭게 공유 할 수 있는 장소이다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다양한 취미 활동 모임 만들어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유대감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형성하고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앞선 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인가구의 문제점 중 하나였던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외로움 해소</a:t>
            </a:r>
            <a:r>
              <a:rPr lang="ko-KR" altLang="en-US" sz="14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할 </a:t>
            </a:r>
            <a:r>
              <a:rPr lang="ko-KR" altLang="en-US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 도 있다</a:t>
            </a:r>
            <a:r>
              <a:rPr lang="en-US" altLang="ko-KR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폐쇄적인 </a:t>
            </a:r>
            <a:r>
              <a:rPr lang="en-US" altLang="ko-KR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SNS</a:t>
            </a:r>
            <a:r>
              <a:rPr lang="ko-KR" altLang="en-US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형태 지니고 있어 </a:t>
            </a:r>
            <a:r>
              <a:rPr lang="ko-KR" altLang="en-US" sz="14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안전한 커뮤니티</a:t>
            </a:r>
            <a:r>
              <a:rPr lang="ko-KR" altLang="en-US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형성할 수 있다</a:t>
            </a:r>
            <a:r>
              <a:rPr lang="en-US" altLang="ko-KR" sz="14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</a:br>
            <a:endParaRPr lang="ko-KR" altLang="en-US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6A65F-F146-D1B5-8EBE-30F6492372A0}"/>
              </a:ext>
            </a:extLst>
          </p:cNvPr>
          <p:cNvSpPr txBox="1"/>
          <p:nvPr/>
        </p:nvSpPr>
        <p:spPr>
          <a:xfrm>
            <a:off x="702363" y="1138738"/>
            <a:ext cx="62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함께하는 고민</a:t>
            </a:r>
            <a:r>
              <a:rPr lang="en-US" altLang="ko-KR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함께하는 즐거움</a:t>
            </a:r>
            <a:r>
              <a:rPr lang="en-US" altLang="ko-KR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! </a:t>
            </a:r>
            <a:r>
              <a:rPr lang="ko-KR" altLang="en-US" sz="1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안전한 우리들의 공간</a:t>
            </a:r>
            <a:endParaRPr lang="en-US" altLang="ko-KR" sz="1400" b="1" i="0" u="none" strike="noStrike">
              <a:solidFill>
                <a:schemeClr val="accent4">
                  <a:lumMod val="75000"/>
                </a:schemeClr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2" name="그래픽 11" descr="집 Wi-Fi에서 작업 단색으로 채워진">
            <a:extLst>
              <a:ext uri="{FF2B5EF4-FFF2-40B4-BE49-F238E27FC236}">
                <a16:creationId xmlns:a16="http://schemas.microsoft.com/office/drawing/2014/main" id="{01FEA844-773A-9603-E12F-DB6EBC7B36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6791" y="2455448"/>
            <a:ext cx="216700" cy="21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A00281-1505-D2F5-C58C-DEF63AEE5A03}"/>
              </a:ext>
            </a:extLst>
          </p:cNvPr>
          <p:cNvSpPr txBox="1"/>
          <p:nvPr/>
        </p:nvSpPr>
        <p:spPr>
          <a:xfrm>
            <a:off x="5280745" y="2883774"/>
            <a:ext cx="2619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Community</a:t>
            </a:r>
          </a:p>
          <a:p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세이프 커뮤니티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C024C-8D82-1C49-EDE6-534C5B218403}"/>
              </a:ext>
            </a:extLst>
          </p:cNvPr>
          <p:cNvSpPr txBox="1"/>
          <p:nvPr/>
        </p:nvSpPr>
        <p:spPr>
          <a:xfrm>
            <a:off x="7502778" y="2384012"/>
            <a:ext cx="100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1" err="1">
                <a:solidFill>
                  <a:schemeClr val="bg1"/>
                </a:solidFill>
              </a:rPr>
              <a:t>SafePot</a:t>
            </a:r>
            <a:endParaRPr lang="en-US" altLang="ko-KR" sz="1600" i="1">
              <a:solidFill>
                <a:schemeClr val="bg1"/>
              </a:solidFill>
            </a:endParaRPr>
          </a:p>
        </p:txBody>
      </p:sp>
      <p:pic>
        <p:nvPicPr>
          <p:cNvPr id="17" name="Picture 2" descr="현대차도 카톡 대신 `업무용 메신저` 쓴다">
            <a:extLst>
              <a:ext uri="{FF2B5EF4-FFF2-40B4-BE49-F238E27FC236}">
                <a16:creationId xmlns:a16="http://schemas.microsoft.com/office/drawing/2014/main" id="{D66F6001-0B95-CB38-E6DB-FD2721C75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t="16849" r="4767" b="68071"/>
          <a:stretch/>
        </p:blipFill>
        <p:spPr bwMode="auto">
          <a:xfrm>
            <a:off x="5363658" y="3629679"/>
            <a:ext cx="2995759" cy="64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F41C50-5839-ED3F-7A68-F8AC1030C761}"/>
              </a:ext>
            </a:extLst>
          </p:cNvPr>
          <p:cNvSpPr txBox="1"/>
          <p:nvPr/>
        </p:nvSpPr>
        <p:spPr>
          <a:xfrm>
            <a:off x="5702206" y="4615244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bg1">
                    <a:lumMod val="65000"/>
                  </a:schemeClr>
                </a:solidFill>
              </a:rPr>
              <a:t>솜솜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0095F0-26EA-259C-A893-1DD7C79BDC67}"/>
              </a:ext>
            </a:extLst>
          </p:cNvPr>
          <p:cNvSpPr txBox="1"/>
          <p:nvPr/>
        </p:nvSpPr>
        <p:spPr>
          <a:xfrm>
            <a:off x="5723037" y="4817182"/>
            <a:ext cx="99899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2023.11.02  18:12</a:t>
            </a:r>
            <a:endParaRPr lang="ko-KR" altLang="en-US" sz="8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292" name="Picture 4" descr="당근마켓, 동네생활에 '투표' 기능 도입 | 당근 보도자료">
            <a:extLst>
              <a:ext uri="{FF2B5EF4-FFF2-40B4-BE49-F238E27FC236}">
                <a16:creationId xmlns:a16="http://schemas.microsoft.com/office/drawing/2014/main" id="{3128C012-EF55-A376-CEF1-6E95A9F2D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2" t="24924" r="15269" b="42468"/>
          <a:stretch/>
        </p:blipFill>
        <p:spPr bwMode="auto">
          <a:xfrm>
            <a:off x="5470193" y="5157192"/>
            <a:ext cx="2671753" cy="168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41AB1E-0016-BD4C-9924-5D5A7EACF87E}"/>
              </a:ext>
            </a:extLst>
          </p:cNvPr>
          <p:cNvSpPr/>
          <p:nvPr/>
        </p:nvSpPr>
        <p:spPr>
          <a:xfrm>
            <a:off x="7783353" y="5661248"/>
            <a:ext cx="117020" cy="166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집 Wi-Fi에서 작업 단색으로 채워진">
            <a:extLst>
              <a:ext uri="{FF2B5EF4-FFF2-40B4-BE49-F238E27FC236}">
                <a16:creationId xmlns:a16="http://schemas.microsoft.com/office/drawing/2014/main" id="{7D9414B3-3564-3B5A-93B4-5725CAFCDF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24973" y="5630860"/>
            <a:ext cx="246412" cy="2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9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hare House LT Josai in Japan by Naruse Inokuma Architects">
            <a:extLst>
              <a:ext uri="{FF2B5EF4-FFF2-40B4-BE49-F238E27FC236}">
                <a16:creationId xmlns:a16="http://schemas.microsoft.com/office/drawing/2014/main" id="{E671B565-8E1D-C8B8-4595-F39C736B3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61" b="1603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6C0A9D-6A10-35B7-F4D5-7D89FB9FE08F}"/>
              </a:ext>
            </a:extLst>
          </p:cNvPr>
          <p:cNvSpPr/>
          <p:nvPr/>
        </p:nvSpPr>
        <p:spPr>
          <a:xfrm>
            <a:off x="0" y="3429000"/>
            <a:ext cx="9144000" cy="1802606"/>
          </a:xfrm>
          <a:prstGeom prst="rect">
            <a:avLst/>
          </a:prstGeom>
          <a:solidFill>
            <a:srgbClr val="EF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83FF3F-C796-5D18-F5E5-1D15BDA4D0A1}"/>
              </a:ext>
            </a:extLst>
          </p:cNvPr>
          <p:cNvSpPr/>
          <p:nvPr/>
        </p:nvSpPr>
        <p:spPr>
          <a:xfrm>
            <a:off x="0" y="2520553"/>
            <a:ext cx="9144000" cy="908447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051" name="TextBox 4">
            <a:extLst>
              <a:ext uri="{FF2B5EF4-FFF2-40B4-BE49-F238E27FC236}">
                <a16:creationId xmlns:a16="http://schemas.microsoft.com/office/drawing/2014/main" id="{3A14A23F-0664-5605-2FDB-970AF798E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70128"/>
            <a:ext cx="71495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6000" b="1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소셜세이프팟</a:t>
            </a:r>
            <a:endParaRPr lang="en-US" altLang="ko-KR" sz="60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eaLnBrk="1" hangingPunct="1"/>
            <a:r>
              <a:rPr lang="en-US" altLang="ko-KR" sz="6000" b="1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(Social </a:t>
            </a:r>
            <a:r>
              <a:rPr lang="en-US" altLang="ko-KR" sz="6000" b="1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Safe</a:t>
            </a:r>
            <a:r>
              <a:rPr lang="en-US" altLang="ko-KR" sz="6000" b="1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</a:t>
            </a:r>
            <a:r>
              <a:rPr lang="en-US" altLang="ko-KR" sz="6000" b="1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kumimoji="1" lang="ko-KR" altLang="en-US" sz="199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054" name="TextBox 7">
            <a:extLst>
              <a:ext uri="{FF2B5EF4-FFF2-40B4-BE49-F238E27FC236}">
                <a16:creationId xmlns:a16="http://schemas.microsoft.com/office/drawing/2014/main" id="{639E6C97-57CF-D935-215A-FCFCFCA3B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64953"/>
            <a:ext cx="41972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kumimoji="1" lang="en-US" altLang="ko-KR" sz="1500" b="1">
                <a:solidFill>
                  <a:srgbClr val="711287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2023 </a:t>
            </a:r>
            <a:r>
              <a:rPr kumimoji="1" lang="ko-KR" altLang="en-US" sz="1500" b="1">
                <a:solidFill>
                  <a:srgbClr val="711287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서울특별시 </a:t>
            </a:r>
            <a:r>
              <a:rPr kumimoji="1" lang="ko-KR" altLang="en-US" sz="1500" b="1" err="1">
                <a:solidFill>
                  <a:srgbClr val="711287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빅데이터캠퍼스</a:t>
            </a:r>
            <a:r>
              <a:rPr kumimoji="1" lang="ko-KR" altLang="en-US" sz="1500" b="1">
                <a:solidFill>
                  <a:srgbClr val="711287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공모전</a:t>
            </a:r>
            <a:endParaRPr kumimoji="1" lang="ko-KR" altLang="en-US" b="1">
              <a:solidFill>
                <a:srgbClr val="711287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DBC75-CB1C-5B9C-93B2-233413C8158A}"/>
              </a:ext>
            </a:extLst>
          </p:cNvPr>
          <p:cNvSpPr txBox="1"/>
          <p:nvPr/>
        </p:nvSpPr>
        <p:spPr>
          <a:xfrm>
            <a:off x="1115616" y="4438853"/>
            <a:ext cx="772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경제적이고</a:t>
            </a:r>
            <a:r>
              <a:rPr lang="ko-KR" altLang="en-US" sz="1800" b="1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안전을 보장해주는</a:t>
            </a:r>
            <a:endParaRPr lang="en-US" altLang="ko-KR" sz="1800" b="1" i="0" u="none" strike="noStrike">
              <a:solidFill>
                <a:schemeClr val="accent4">
                  <a:lumMod val="50000"/>
                </a:schemeClr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r"/>
            <a:r>
              <a:rPr lang="ko-KR" altLang="en-US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빅데이터 기반</a:t>
            </a:r>
            <a:r>
              <a:rPr lang="ko-KR" altLang="en-US" sz="1800" b="1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여성전용 </a:t>
            </a:r>
            <a:r>
              <a:rPr lang="ko-KR" altLang="en-US" sz="1800" b="1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800" b="1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800" b="1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</a:t>
            </a:r>
            <a:endParaRPr lang="ko-KR" altLang="en-US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" name="그래픽 7" descr="집 Wi-Fi에서 작업 단색으로 채워진">
            <a:extLst>
              <a:ext uri="{FF2B5EF4-FFF2-40B4-BE49-F238E27FC236}">
                <a16:creationId xmlns:a16="http://schemas.microsoft.com/office/drawing/2014/main" id="{6424EE91-FC6D-52B3-CD20-95220E348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953" y="2642451"/>
            <a:ext cx="747303" cy="7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6" name="사각형: 둥근 모서리 7195">
            <a:extLst>
              <a:ext uri="{FF2B5EF4-FFF2-40B4-BE49-F238E27FC236}">
                <a16:creationId xmlns:a16="http://schemas.microsoft.com/office/drawing/2014/main" id="{2A051270-F2A2-7140-7559-5E5C6CEB1984}"/>
              </a:ext>
            </a:extLst>
          </p:cNvPr>
          <p:cNvSpPr/>
          <p:nvPr/>
        </p:nvSpPr>
        <p:spPr>
          <a:xfrm>
            <a:off x="3296478" y="3717032"/>
            <a:ext cx="2561160" cy="662860"/>
          </a:xfrm>
          <a:prstGeom prst="roundRect">
            <a:avLst>
              <a:gd name="adj" fmla="val 4585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73" name="그룹 21">
            <a:extLst>
              <a:ext uri="{FF2B5EF4-FFF2-40B4-BE49-F238E27FC236}">
                <a16:creationId xmlns:a16="http://schemas.microsoft.com/office/drawing/2014/main" id="{E41C328B-5B49-C99F-B392-F27486324782}"/>
              </a:ext>
            </a:extLst>
          </p:cNvPr>
          <p:cNvGrpSpPr>
            <a:grpSpLocks/>
          </p:cNvGrpSpPr>
          <p:nvPr/>
        </p:nvGrpSpPr>
        <p:grpSpPr bwMode="auto">
          <a:xfrm>
            <a:off x="4920854" y="1618631"/>
            <a:ext cx="495300" cy="3859054"/>
            <a:chOff x="6560452" y="919783"/>
            <a:chExt cx="661455" cy="51447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E13A53-A35F-9DD0-6477-500DC82F7C9E}"/>
                </a:ext>
              </a:extLst>
            </p:cNvPr>
            <p:cNvSpPr txBox="1"/>
            <p:nvPr/>
          </p:nvSpPr>
          <p:spPr>
            <a:xfrm>
              <a:off x="6560452" y="919783"/>
              <a:ext cx="661455" cy="4923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ore-KR" sz="1800" spc="-113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01</a:t>
              </a:r>
              <a:endParaRPr kumimoji="1" lang="ko-Kore-KR" altLang="en-US" sz="1800" spc="-113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A6F9CF-F889-E0AC-D6B7-9D8657132814}"/>
                </a:ext>
              </a:extLst>
            </p:cNvPr>
            <p:cNvSpPr txBox="1"/>
            <p:nvPr/>
          </p:nvSpPr>
          <p:spPr>
            <a:xfrm>
              <a:off x="6560452" y="2488022"/>
              <a:ext cx="661455" cy="4923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ore-KR" sz="1800" spc="-113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02</a:t>
              </a:r>
              <a:endParaRPr kumimoji="1" lang="ko-Kore-KR" altLang="en-US" sz="1800" spc="-113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8145B1-C10B-5B79-01BD-BF203B32E563}"/>
                </a:ext>
              </a:extLst>
            </p:cNvPr>
            <p:cNvSpPr txBox="1"/>
            <p:nvPr/>
          </p:nvSpPr>
          <p:spPr>
            <a:xfrm>
              <a:off x="6560452" y="5572119"/>
              <a:ext cx="661455" cy="4923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ore-KR" sz="1800" spc="-113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04</a:t>
              </a:r>
              <a:endParaRPr kumimoji="1" lang="ko-Kore-KR" altLang="en-US" sz="1800" spc="-113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7AF683-C476-542A-4145-919E9ED0E4E8}"/>
              </a:ext>
            </a:extLst>
          </p:cNvPr>
          <p:cNvSpPr txBox="1"/>
          <p:nvPr/>
        </p:nvSpPr>
        <p:spPr>
          <a:xfrm>
            <a:off x="381906" y="395441"/>
            <a:ext cx="5034248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결과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기대효과 및 활용방안</a:t>
            </a:r>
            <a:endParaRPr lang="en-US" altLang="ko-KR" sz="20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D42D7-7E75-5F4F-D30E-61AC8543AF80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8" name="그래픽 17" descr="집 Wi-Fi에서 작업 단색으로 채워진">
            <a:extLst>
              <a:ext uri="{FF2B5EF4-FFF2-40B4-BE49-F238E27FC236}">
                <a16:creationId xmlns:a16="http://schemas.microsoft.com/office/drawing/2014/main" id="{A4F4E3DE-485A-2DE1-CBE4-38AD47AEA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210C8C4-7E65-3E52-E386-32DFE31BB3A7}"/>
              </a:ext>
            </a:extLst>
          </p:cNvPr>
          <p:cNvSpPr txBox="1"/>
          <p:nvPr/>
        </p:nvSpPr>
        <p:spPr>
          <a:xfrm>
            <a:off x="3306984" y="4473811"/>
            <a:ext cx="2561160" cy="140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문의 혹은 입주할 때</a:t>
            </a:r>
            <a:r>
              <a:rPr lang="en-US" altLang="ko-KR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혹은 </a:t>
            </a:r>
            <a:r>
              <a:rPr lang="ko-KR" altLang="en-US" sz="12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내 </a:t>
            </a:r>
            <a:r>
              <a:rPr lang="ko-KR" altLang="en-US" sz="12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메이트들과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대화가 필요할 때</a:t>
            </a:r>
            <a:r>
              <a:rPr lang="en-US" altLang="ko-KR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이미 신원확인을 거친 </a:t>
            </a:r>
            <a:r>
              <a:rPr lang="ko-KR" altLang="en-US" sz="12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사람들과의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익명 채팅을 통해 개인정보 노출을 최소화 시킬 수 있다.</a:t>
            </a:r>
            <a:endParaRPr lang="en-US" altLang="ko-KR" sz="12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7168" name="차트 7167">
            <a:extLst>
              <a:ext uri="{FF2B5EF4-FFF2-40B4-BE49-F238E27FC236}">
                <a16:creationId xmlns:a16="http://schemas.microsoft.com/office/drawing/2014/main" id="{495692D4-8E80-117D-CF20-87B3D4F8B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262781"/>
              </p:ext>
            </p:extLst>
          </p:nvPr>
        </p:nvGraphicFramePr>
        <p:xfrm>
          <a:off x="45614" y="1482176"/>
          <a:ext cx="3396854" cy="2248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169" name="차트 7168">
            <a:extLst>
              <a:ext uri="{FF2B5EF4-FFF2-40B4-BE49-F238E27FC236}">
                <a16:creationId xmlns:a16="http://schemas.microsoft.com/office/drawing/2014/main" id="{3D67E2D1-B4B1-DA86-1234-81872495B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910722"/>
              </p:ext>
            </p:extLst>
          </p:nvPr>
        </p:nvGraphicFramePr>
        <p:xfrm>
          <a:off x="3176121" y="1482176"/>
          <a:ext cx="2801876" cy="2248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171" name="차트 7170">
            <a:extLst>
              <a:ext uri="{FF2B5EF4-FFF2-40B4-BE49-F238E27FC236}">
                <a16:creationId xmlns:a16="http://schemas.microsoft.com/office/drawing/2014/main" id="{E2A7B989-C3BE-1D92-A4CD-85723FB857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316433"/>
              </p:ext>
            </p:extLst>
          </p:nvPr>
        </p:nvGraphicFramePr>
        <p:xfrm>
          <a:off x="5711650" y="1482176"/>
          <a:ext cx="3396854" cy="2248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172" name="사각형: 둥근 모서리 7171">
            <a:extLst>
              <a:ext uri="{FF2B5EF4-FFF2-40B4-BE49-F238E27FC236}">
                <a16:creationId xmlns:a16="http://schemas.microsoft.com/office/drawing/2014/main" id="{65A30567-D58D-4FAB-830E-05B9E12A3A53}"/>
              </a:ext>
            </a:extLst>
          </p:cNvPr>
          <p:cNvSpPr/>
          <p:nvPr/>
        </p:nvSpPr>
        <p:spPr>
          <a:xfrm>
            <a:off x="463461" y="3717032"/>
            <a:ext cx="2561160" cy="662860"/>
          </a:xfrm>
          <a:prstGeom prst="roundRect">
            <a:avLst>
              <a:gd name="adj" fmla="val 45858"/>
            </a:avLst>
          </a:prstGeom>
          <a:solidFill>
            <a:srgbClr val="C59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80" name="그래픽 7179" descr="핀 있는 지도 윤곽선">
            <a:extLst>
              <a:ext uri="{FF2B5EF4-FFF2-40B4-BE49-F238E27FC236}">
                <a16:creationId xmlns:a16="http://schemas.microsoft.com/office/drawing/2014/main" id="{8A32A02A-B4B1-7F0A-71F6-167DBF9B2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1566" y="2021971"/>
            <a:ext cx="600154" cy="600154"/>
          </a:xfrm>
          <a:prstGeom prst="rect">
            <a:avLst/>
          </a:prstGeom>
        </p:spPr>
      </p:pic>
      <p:pic>
        <p:nvPicPr>
          <p:cNvPr id="7186" name="그래픽 7185" descr="스마트폰 윤곽선">
            <a:extLst>
              <a:ext uri="{FF2B5EF4-FFF2-40B4-BE49-F238E27FC236}">
                <a16:creationId xmlns:a16="http://schemas.microsoft.com/office/drawing/2014/main" id="{D6187156-377C-D480-BB99-3975450E1B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2277" y="2064916"/>
            <a:ext cx="554204" cy="554204"/>
          </a:xfrm>
          <a:prstGeom prst="rect">
            <a:avLst/>
          </a:prstGeom>
        </p:spPr>
      </p:pic>
      <p:pic>
        <p:nvPicPr>
          <p:cNvPr id="7191" name="그래픽 7190" descr="사용자 윤곽선">
            <a:extLst>
              <a:ext uri="{FF2B5EF4-FFF2-40B4-BE49-F238E27FC236}">
                <a16:creationId xmlns:a16="http://schemas.microsoft.com/office/drawing/2014/main" id="{683158C4-96B2-7A89-3E72-458E998778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92280" y="2021971"/>
            <a:ext cx="612738" cy="612738"/>
          </a:xfrm>
          <a:prstGeom prst="rect">
            <a:avLst/>
          </a:prstGeom>
        </p:spPr>
      </p:pic>
      <p:sp>
        <p:nvSpPr>
          <p:cNvPr id="7193" name="TextBox 7192">
            <a:extLst>
              <a:ext uri="{FF2B5EF4-FFF2-40B4-BE49-F238E27FC236}">
                <a16:creationId xmlns:a16="http://schemas.microsoft.com/office/drawing/2014/main" id="{484FAF58-F87D-8808-D75E-6E34F224EB6A}"/>
              </a:ext>
            </a:extLst>
          </p:cNvPr>
          <p:cNvSpPr txBox="1"/>
          <p:nvPr/>
        </p:nvSpPr>
        <p:spPr>
          <a:xfrm>
            <a:off x="605749" y="3774025"/>
            <a:ext cx="2291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endParaRPr lang="en-US" altLang="ko-KR" sz="15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5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입주 결정할 때 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7195" name="TextBox 7194">
            <a:extLst>
              <a:ext uri="{FF2B5EF4-FFF2-40B4-BE49-F238E27FC236}">
                <a16:creationId xmlns:a16="http://schemas.microsoft.com/office/drawing/2014/main" id="{97541063-E23A-41FC-6D35-A73AA343B682}"/>
              </a:ext>
            </a:extLst>
          </p:cNvPr>
          <p:cNvSpPr txBox="1"/>
          <p:nvPr/>
        </p:nvSpPr>
        <p:spPr>
          <a:xfrm>
            <a:off x="3431165" y="3786826"/>
            <a:ext cx="2291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5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내에서</a:t>
            </a:r>
            <a:endParaRPr lang="en-US" altLang="ko-KR" sz="15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5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대화가 필요할 때</a:t>
            </a:r>
            <a:endParaRPr lang="en-US" altLang="ko-KR" sz="15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197" name="사각형: 둥근 모서리 7196">
            <a:extLst>
              <a:ext uri="{FF2B5EF4-FFF2-40B4-BE49-F238E27FC236}">
                <a16:creationId xmlns:a16="http://schemas.microsoft.com/office/drawing/2014/main" id="{C55DB044-E4C4-C123-DBC7-425B1D4044E0}"/>
              </a:ext>
            </a:extLst>
          </p:cNvPr>
          <p:cNvSpPr/>
          <p:nvPr/>
        </p:nvSpPr>
        <p:spPr>
          <a:xfrm>
            <a:off x="6228184" y="3717032"/>
            <a:ext cx="2561160" cy="662860"/>
          </a:xfrm>
          <a:prstGeom prst="roundRect">
            <a:avLst>
              <a:gd name="adj" fmla="val 45858"/>
            </a:avLst>
          </a:prstGeom>
          <a:solidFill>
            <a:srgbClr val="CC7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98" name="TextBox 7197">
            <a:extLst>
              <a:ext uri="{FF2B5EF4-FFF2-40B4-BE49-F238E27FC236}">
                <a16:creationId xmlns:a16="http://schemas.microsoft.com/office/drawing/2014/main" id="{5A129FDB-87E2-9719-177A-F80C626E77FC}"/>
              </a:ext>
            </a:extLst>
          </p:cNvPr>
          <p:cNvSpPr txBox="1"/>
          <p:nvPr/>
        </p:nvSpPr>
        <p:spPr>
          <a:xfrm>
            <a:off x="6372200" y="3789040"/>
            <a:ext cx="2291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쉐어하우스인들과</a:t>
            </a:r>
            <a:endParaRPr lang="en-US" altLang="ko-KR" sz="15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5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고민을 나누고 싶을 때</a:t>
            </a:r>
            <a:endParaRPr lang="en-US" altLang="ko-KR" sz="15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199" name="TextBox 7198">
            <a:extLst>
              <a:ext uri="{FF2B5EF4-FFF2-40B4-BE49-F238E27FC236}">
                <a16:creationId xmlns:a16="http://schemas.microsoft.com/office/drawing/2014/main" id="{8E1E8659-8E15-1DD8-B2DC-D4765654081E}"/>
              </a:ext>
            </a:extLst>
          </p:cNvPr>
          <p:cNvSpPr txBox="1"/>
          <p:nvPr/>
        </p:nvSpPr>
        <p:spPr>
          <a:xfrm>
            <a:off x="597004" y="2596461"/>
            <a:ext cx="2291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solidFill>
                  <a:srgbClr val="B47FC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</a:t>
            </a:r>
            <a:endParaRPr lang="en-US" altLang="ko-KR" sz="1500" b="1">
              <a:solidFill>
                <a:srgbClr val="B47FC3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500" b="1">
                <a:solidFill>
                  <a:srgbClr val="B47FC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C5622-14EF-CDEC-513E-517F0B27E4A2}"/>
              </a:ext>
            </a:extLst>
          </p:cNvPr>
          <p:cNvSpPr txBox="1"/>
          <p:nvPr/>
        </p:nvSpPr>
        <p:spPr>
          <a:xfrm>
            <a:off x="3457083" y="2654535"/>
            <a:ext cx="2291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</a:t>
            </a:r>
            <a:endParaRPr lang="en-US" altLang="ko-KR" sz="15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5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메신저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AC1EBE-9C0C-E394-FDAE-22A4393F4E51}"/>
              </a:ext>
            </a:extLst>
          </p:cNvPr>
          <p:cNvSpPr txBox="1"/>
          <p:nvPr/>
        </p:nvSpPr>
        <p:spPr>
          <a:xfrm>
            <a:off x="6252755" y="2572919"/>
            <a:ext cx="22917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solidFill>
                  <a:srgbClr val="CC72B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</a:t>
            </a:r>
            <a:endParaRPr lang="en-US" altLang="ko-KR" sz="1500" b="1">
              <a:solidFill>
                <a:srgbClr val="CC72B2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500" b="1">
                <a:solidFill>
                  <a:srgbClr val="CC72B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커뮤니티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A5C596-8671-CFBE-6154-9E26F2FFAA00}"/>
              </a:ext>
            </a:extLst>
          </p:cNvPr>
          <p:cNvSpPr txBox="1"/>
          <p:nvPr/>
        </p:nvSpPr>
        <p:spPr>
          <a:xfrm>
            <a:off x="528148" y="4457085"/>
            <a:ext cx="2387668" cy="206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20~30 여성과 20~30 여성을 자녀로 둔 부모님 중에서 주거비와 안전에 대해서 걱정하는 사람들에게</a:t>
            </a:r>
            <a:r>
              <a:rPr lang="en-US" altLang="ko-KR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쉐어하우스가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속한 지역의 위험정도와 반경 500m 내의 CCTV 개수를 알려줌으로써 </a:t>
            </a:r>
            <a:r>
              <a:rPr lang="ko-KR" altLang="en-US" sz="12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입주 결정에 도움을 줄 수 있다</a:t>
            </a:r>
            <a:r>
              <a:rPr lang="en-US" altLang="ko-KR" sz="12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22484-7977-D465-8E14-9CC3E40DEB5A}"/>
              </a:ext>
            </a:extLst>
          </p:cNvPr>
          <p:cNvSpPr txBox="1"/>
          <p:nvPr/>
        </p:nvSpPr>
        <p:spPr>
          <a:xfrm>
            <a:off x="6312555" y="4482784"/>
            <a:ext cx="2435909" cy="117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1인 가구의 큰 문제점 중 하나인 외로움도 이 커뮤니티를 통해 해소할 수 있으며 폐쇄형 커뮤니티라는 점에서 안전함도 챙길 수 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0392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C65D0-4D34-4E62-984D-0C7669C33A9B}"/>
              </a:ext>
            </a:extLst>
          </p:cNvPr>
          <p:cNvSpPr txBox="1"/>
          <p:nvPr/>
        </p:nvSpPr>
        <p:spPr>
          <a:xfrm>
            <a:off x="395536" y="845909"/>
            <a:ext cx="673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6. </a:t>
            </a:r>
            <a:r>
              <a:rPr lang="ko-KR" altLang="en-US" sz="2400" b="1" baseline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툴</a:t>
            </a:r>
            <a:r>
              <a:rPr lang="en-US" altLang="ko-KR" sz="2400" b="1" baseline="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활용 데이터 및 참고문헌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2BDC5-E5BF-E584-701E-F5EF2906E0E6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4" name="그래픽 13" descr="집 Wi-Fi에서 작업 단색으로 채워진">
            <a:extLst>
              <a:ext uri="{FF2B5EF4-FFF2-40B4-BE49-F238E27FC236}">
                <a16:creationId xmlns:a16="http://schemas.microsoft.com/office/drawing/2014/main" id="{626A581C-80E5-4E10-78BA-3131D3188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5B558A-B87C-E069-69BB-49FA36F9B1DB}"/>
              </a:ext>
            </a:extLst>
          </p:cNvPr>
          <p:cNvGrpSpPr/>
          <p:nvPr/>
        </p:nvGrpSpPr>
        <p:grpSpPr>
          <a:xfrm>
            <a:off x="539552" y="1844824"/>
            <a:ext cx="8335241" cy="3987722"/>
            <a:chOff x="545786" y="1242917"/>
            <a:chExt cx="8335241" cy="39877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EAD711-5A59-84F9-5BA3-C49074EA4D96}"/>
                </a:ext>
              </a:extLst>
            </p:cNvPr>
            <p:cNvSpPr txBox="1"/>
            <p:nvPr/>
          </p:nvSpPr>
          <p:spPr>
            <a:xfrm>
              <a:off x="2417993" y="2025422"/>
              <a:ext cx="6194907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빅 데이터 캠퍼스 데이터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「서울시 행정동 단위 거주인구 데이터」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서울 열린 데이터 광장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「서울시 주민등록인구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(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구별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)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통계」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R-ONE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부동산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통계뷰어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「월세수급동향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(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종합주택유형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)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R-ONE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부동산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통계뷰어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「종합주택 평균 월세가격」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R-ONE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부동산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통계뷰어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「월별 매입자연령대별」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네이버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데이터랩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「여성 호신용품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검색량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서울 열린 데이터 광장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「서울시 자치구 연도별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방범용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CCTV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운영 현황」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서울 열린 데이터 광장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「서울시 안심이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CCTV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연계 현황」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서울 열린 데이터 광장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「서울시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5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대 범죄 발생현황 통계」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서울 열린 데이터 광장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「혼자 생활하면서 곤란한 점」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서울 열린 데이터 광장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「서울시 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1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인가구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(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연령별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) 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통계」</a:t>
              </a:r>
              <a:r>
                <a:rPr lang="en-US" altLang="ko-KR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2023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AB7F3E6-60AB-88B9-6D3F-A0FD92DE0A4A}"/>
                </a:ext>
              </a:extLst>
            </p:cNvPr>
            <p:cNvGrpSpPr/>
            <p:nvPr/>
          </p:nvGrpSpPr>
          <p:grpSpPr>
            <a:xfrm>
              <a:off x="549241" y="1242917"/>
              <a:ext cx="8331786" cy="615417"/>
              <a:chOff x="549241" y="1242917"/>
              <a:chExt cx="8331786" cy="61541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79CE3E-276B-EF89-C737-17E4432DAEF5}"/>
                  </a:ext>
                </a:extLst>
              </p:cNvPr>
              <p:cNvSpPr txBox="1"/>
              <p:nvPr/>
            </p:nvSpPr>
            <p:spPr>
              <a:xfrm>
                <a:off x="2427902" y="1284382"/>
                <a:ext cx="6453125" cy="517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Python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Pandas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N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um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P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y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Scikit-Learn(</a:t>
                </a:r>
                <a:r>
                  <a:rPr lang="en-US" altLang="ko-KR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sklearn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), Requests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T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ableau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M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atplotlib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eaborn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F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olluim</a:t>
                </a:r>
                <a:r>
                  <a:rPr lang="ko-KR" altLang="en-US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, </a:t>
                </a:r>
                <a:r>
                  <a:rPr lang="en-US" altLang="ko-KR" sz="12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G</a:t>
                </a:r>
                <a:r>
                  <a:rPr lang="ko-KR" altLang="en-US" sz="12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eopy</a:t>
                </a:r>
                <a:endParaRPr lang="ko-KR" altLang="en-US" sz="12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E921DF5-95A8-9369-6648-BE5CC24ED5BC}"/>
                  </a:ext>
                </a:extLst>
              </p:cNvPr>
              <p:cNvSpPr/>
              <p:nvPr/>
            </p:nvSpPr>
            <p:spPr>
              <a:xfrm>
                <a:off x="549241" y="1242917"/>
                <a:ext cx="1878662" cy="615417"/>
              </a:xfrm>
              <a:prstGeom prst="rect">
                <a:avLst/>
              </a:prstGeom>
              <a:solidFill>
                <a:srgbClr val="C59CD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E0EBE2-565A-D125-4743-32CF7986D065}"/>
                  </a:ext>
                </a:extLst>
              </p:cNvPr>
              <p:cNvSpPr txBox="1"/>
              <p:nvPr/>
            </p:nvSpPr>
            <p:spPr>
              <a:xfrm>
                <a:off x="960796" y="1324083"/>
                <a:ext cx="1055551" cy="37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bg1"/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분석 툴</a:t>
                </a:r>
                <a:endParaRPr lang="en-US" altLang="ko-KR" sz="1400" b="1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F52896-BC3C-1146-C346-F2C4CD0E52B8}"/>
                </a:ext>
              </a:extLst>
            </p:cNvPr>
            <p:cNvSpPr txBox="1"/>
            <p:nvPr/>
          </p:nvSpPr>
          <p:spPr>
            <a:xfrm>
              <a:off x="2475634" y="4293096"/>
              <a:ext cx="64053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“외출하기 겁난다.‘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묻지마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범죄’에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대한 호신용품 수요 증가’, 2023.08.06</a:t>
              </a:r>
            </a:p>
            <a:p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“부산 시내 한복판서 </a:t>
              </a:r>
              <a:r>
                <a:rPr lang="ko-KR" altLang="en-US" sz="120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묻지마</a:t>
              </a:r>
              <a:r>
                <a:rPr lang="ko-KR" altLang="en-US" sz="120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폭행, 피해자 의식불명”, 2023.10.27</a:t>
              </a:r>
              <a:endParaRPr lang="en-US" altLang="ko-KR" sz="120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r>
                <a:rPr lang="en-US" altLang="ko-KR" sz="1200"/>
                <a:t>Science on, </a:t>
              </a:r>
              <a:r>
                <a:rPr lang="ko-KR" altLang="en-US" sz="1200"/>
                <a:t>「</a:t>
              </a:r>
              <a:r>
                <a:rPr lang="en-US" altLang="ko-KR" sz="1200"/>
                <a:t>CCTV </a:t>
              </a:r>
              <a:r>
                <a:rPr lang="ko-KR" altLang="en-US" sz="1200"/>
                <a:t>설치가 범죄 발생률과 검거율에 미치는 영향」 </a:t>
              </a:r>
              <a:r>
                <a:rPr lang="en-US" altLang="ko-KR" sz="1200"/>
                <a:t>: </a:t>
              </a:r>
              <a:r>
                <a:rPr lang="ko-KR" altLang="en-US" sz="1200"/>
                <a:t>경산시 영남대 지역을 중심으로」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0854E3-7138-6181-AE74-6B023812296F}"/>
                </a:ext>
              </a:extLst>
            </p:cNvPr>
            <p:cNvSpPr/>
            <p:nvPr/>
          </p:nvSpPr>
          <p:spPr>
            <a:xfrm>
              <a:off x="545786" y="4316168"/>
              <a:ext cx="1878662" cy="914471"/>
            </a:xfrm>
            <a:prstGeom prst="rect">
              <a:avLst/>
            </a:prstGeom>
            <a:solidFill>
              <a:srgbClr val="C59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8C9E2B-2312-2840-8B56-9AE9648117BF}"/>
                </a:ext>
              </a:extLst>
            </p:cNvPr>
            <p:cNvSpPr txBox="1"/>
            <p:nvPr/>
          </p:nvSpPr>
          <p:spPr>
            <a:xfrm>
              <a:off x="935638" y="4554455"/>
              <a:ext cx="1055551" cy="37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참고문헌</a:t>
              </a:r>
              <a:endParaRPr lang="en-US" altLang="ko-KR" sz="14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E829F7C-979C-C940-349C-71F2FFFD8BB1}"/>
                </a:ext>
              </a:extLst>
            </p:cNvPr>
            <p:cNvSpPr/>
            <p:nvPr/>
          </p:nvSpPr>
          <p:spPr>
            <a:xfrm>
              <a:off x="549240" y="1993923"/>
              <a:ext cx="1878662" cy="2235116"/>
            </a:xfrm>
            <a:prstGeom prst="rect">
              <a:avLst/>
            </a:prstGeom>
            <a:solidFill>
              <a:srgbClr val="C59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089DE1-DEA8-1547-888C-6AC15B6565F0}"/>
                </a:ext>
              </a:extLst>
            </p:cNvPr>
            <p:cNvSpPr txBox="1"/>
            <p:nvPr/>
          </p:nvSpPr>
          <p:spPr>
            <a:xfrm>
              <a:off x="916340" y="2758512"/>
              <a:ext cx="1162932" cy="37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활용 데이터</a:t>
              </a:r>
              <a:endParaRPr lang="en-US" altLang="ko-KR" sz="14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9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Share House LT Josai in Japan by Naruse Inokuma Architects">
            <a:extLst>
              <a:ext uri="{FF2B5EF4-FFF2-40B4-BE49-F238E27FC236}">
                <a16:creationId xmlns:a16="http://schemas.microsoft.com/office/drawing/2014/main" id="{140CA0CF-CF57-953E-A1CA-A267E501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61" b="1603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C03657-0146-4472-5150-0C40B1B6F637}"/>
              </a:ext>
            </a:extLst>
          </p:cNvPr>
          <p:cNvSpPr txBox="1"/>
          <p:nvPr/>
        </p:nvSpPr>
        <p:spPr>
          <a:xfrm>
            <a:off x="7452320" y="606429"/>
            <a:ext cx="1152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</a:t>
            </a:r>
            <a:r>
              <a:rPr lang="ko-KR" altLang="en-US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목차</a:t>
            </a:r>
            <a:r>
              <a:rPr lang="en-US" altLang="ko-KR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0F0AB-98CC-DF28-3D83-A98C99A1D3E9}"/>
              </a:ext>
            </a:extLst>
          </p:cNvPr>
          <p:cNvSpPr/>
          <p:nvPr/>
        </p:nvSpPr>
        <p:spPr>
          <a:xfrm>
            <a:off x="3387889" y="1457950"/>
            <a:ext cx="5472608" cy="468052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67FCB-BF13-479F-6859-19A0C1817F26}"/>
              </a:ext>
            </a:extLst>
          </p:cNvPr>
          <p:cNvSpPr txBox="1"/>
          <p:nvPr/>
        </p:nvSpPr>
        <p:spPr>
          <a:xfrm>
            <a:off x="3675921" y="1457950"/>
            <a:ext cx="4928527" cy="456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</a:t>
            </a:r>
            <a:endParaRPr lang="en-US" altLang="ko-KR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분석배경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(2)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필요성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(3)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목적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 과정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(2)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3. </a:t>
            </a:r>
            <a:r>
              <a:rPr lang="ko-KR" altLang="en-US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세이프 메신저</a:t>
            </a:r>
            <a:endParaRPr lang="en-US" altLang="ko-KR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4. </a:t>
            </a:r>
            <a:r>
              <a:rPr lang="ko-KR" altLang="en-US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세이프 커뮤니티</a:t>
            </a:r>
            <a:endParaRPr lang="en-US" altLang="ko-KR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5.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결과</a:t>
            </a:r>
            <a:endParaRPr lang="en-US" altLang="ko-KR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기대효과 및 활용방안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6.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분석에 활용한 데이터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분석툴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참고문헌</a:t>
            </a:r>
            <a:endParaRPr lang="en-US" altLang="ko-KR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7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600B69C-6A83-42AD-CE50-739078973604}"/>
              </a:ext>
            </a:extLst>
          </p:cNvPr>
          <p:cNvSpPr/>
          <p:nvPr/>
        </p:nvSpPr>
        <p:spPr bwMode="auto">
          <a:xfrm>
            <a:off x="5883381" y="3338381"/>
            <a:ext cx="2842597" cy="3114955"/>
          </a:xfrm>
          <a:prstGeom prst="roundRect">
            <a:avLst>
              <a:gd name="adj" fmla="val 6889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1D00F-25F7-5E7B-FA0C-2182E5671B28}"/>
              </a:ext>
            </a:extLst>
          </p:cNvPr>
          <p:cNvSpPr txBox="1"/>
          <p:nvPr/>
        </p:nvSpPr>
        <p:spPr>
          <a:xfrm>
            <a:off x="323528" y="612927"/>
            <a:ext cx="4536504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  <a:defRPr/>
            </a:pPr>
            <a:r>
              <a:rPr lang="ko-KR" altLang="en-US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</a:t>
            </a:r>
            <a:endParaRPr lang="en-US" altLang="ko-KR" sz="24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분석배경 </a:t>
            </a: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안전문제</a:t>
            </a: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</p:txBody>
      </p:sp>
      <p:sp>
        <p:nvSpPr>
          <p:cNvPr id="4099" name="TextBox 8">
            <a:extLst>
              <a:ext uri="{FF2B5EF4-FFF2-40B4-BE49-F238E27FC236}">
                <a16:creationId xmlns:a16="http://schemas.microsoft.com/office/drawing/2014/main" id="{CAE8364B-01A7-1F34-3F9B-EA9CBF87A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4333875"/>
            <a:ext cx="13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kumimoji="1"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327B-8AE7-C092-B017-E7E2251C0677}"/>
              </a:ext>
            </a:extLst>
          </p:cNvPr>
          <p:cNvSpPr txBox="1"/>
          <p:nvPr/>
        </p:nvSpPr>
        <p:spPr>
          <a:xfrm>
            <a:off x="5436096" y="186546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6921305F-FB54-FF7A-4936-01BA604B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6611" y="126028"/>
            <a:ext cx="337517" cy="337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49413-CD82-476E-1347-E1254E357C85}"/>
              </a:ext>
            </a:extLst>
          </p:cNvPr>
          <p:cNvSpPr txBox="1"/>
          <p:nvPr/>
        </p:nvSpPr>
        <p:spPr>
          <a:xfrm>
            <a:off x="484748" y="3429000"/>
            <a:ext cx="5136892" cy="321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호신용품 </a:t>
            </a:r>
            <a:r>
              <a:rPr lang="ko-KR" altLang="en-US" sz="1400" b="0" i="0" err="1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신용품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 거래액이 지난해 동기 대비로는 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202%, 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직전 주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월 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9∼21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비해서는 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224% 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각각 증가했다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 b="0" i="0" err="1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최루스프레이가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가장 많이 팔렸으며 경보기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b="0" i="0" err="1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호신봉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400" b="0" i="0" err="1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삼단봉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 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호루라기 등도 판매량 상위에 올랐다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 </a:t>
            </a:r>
            <a:b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</a:br>
            <a:r>
              <a:rPr lang="en-US" altLang="ko-KR" sz="11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1100" b="0" i="0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출처</a:t>
            </a:r>
            <a:r>
              <a:rPr lang="en-US" altLang="ko-KR" sz="1100">
                <a:solidFill>
                  <a:srgbClr val="22222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 </a:t>
            </a:r>
            <a:r>
              <a:rPr lang="ko-KR" altLang="en-US" sz="1100" b="0" i="0" err="1">
                <a:solidFill>
                  <a:srgbClr val="222222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전국매일신문</a:t>
            </a:r>
            <a:endParaRPr lang="en-US" altLang="ko-KR" sz="1100">
              <a:solidFill>
                <a:srgbClr val="222222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FF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네이버 데이터 랩을 이용하여 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</a:t>
            </a:r>
            <a:r>
              <a:rPr lang="ko-KR" altLang="en-US" sz="1400" b="1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여성호신용품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’</a:t>
            </a:r>
            <a:r>
              <a:rPr lang="ko-KR" altLang="en-US" sz="14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검색량을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시각화해 본 결과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최근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개월동안 </a:t>
            </a:r>
            <a:r>
              <a:rPr lang="ko-KR" altLang="en-US" sz="14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여성호신용품에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대한 </a:t>
            </a:r>
            <a:r>
              <a:rPr lang="ko-KR" altLang="en-US" sz="14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검색량이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괄목할 만한 변화를 보이고 있다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>
              <a:solidFill>
                <a:srgbClr val="FF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D054F-33A9-7EC5-AD16-A9435027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5" y="1690868"/>
            <a:ext cx="7491109" cy="762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8F132E-E754-87D0-2342-3C0298751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56" b="6834"/>
          <a:stretch/>
        </p:blipFill>
        <p:spPr>
          <a:xfrm>
            <a:off x="650595" y="2222041"/>
            <a:ext cx="6302286" cy="9190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2BD30D-938B-527E-8026-C6230EA78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7" t="3831" r="19649" b="5097"/>
          <a:stretch/>
        </p:blipFill>
        <p:spPr bwMode="auto">
          <a:xfrm>
            <a:off x="6145123" y="3553491"/>
            <a:ext cx="2319114" cy="234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43399-4EEB-DC5A-077F-CE30AE532493}"/>
              </a:ext>
            </a:extLst>
          </p:cNvPr>
          <p:cNvSpPr txBox="1"/>
          <p:nvPr/>
        </p:nvSpPr>
        <p:spPr>
          <a:xfrm>
            <a:off x="6323395" y="5963568"/>
            <a:ext cx="19625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1100" b="0" i="0"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출처</a:t>
            </a:r>
            <a:r>
              <a:rPr lang="en-US" altLang="ko-KR" sz="11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 </a:t>
            </a:r>
            <a:r>
              <a:rPr lang="ko-KR" altLang="en-US" sz="11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네이버 </a:t>
            </a:r>
            <a:r>
              <a:rPr lang="ko-KR" altLang="en-US" sz="11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데이터랩</a:t>
            </a:r>
            <a:endParaRPr lang="en-US" altLang="ko-KR" sz="11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1100" b="0" i="0"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키워드</a:t>
            </a:r>
            <a:r>
              <a:rPr lang="en-US" altLang="ko-KR" sz="1100" b="0" i="0"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100" b="0" i="0" err="1"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여성호신용품</a:t>
            </a:r>
            <a:endParaRPr lang="en-US" altLang="ko-KR" sz="1100" b="0" i="0"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C56376-F923-AB2C-BE8C-2B6E92810D52}"/>
              </a:ext>
            </a:extLst>
          </p:cNvPr>
          <p:cNvSpPr/>
          <p:nvPr/>
        </p:nvSpPr>
        <p:spPr>
          <a:xfrm>
            <a:off x="0" y="6731972"/>
            <a:ext cx="9180512" cy="153412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87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F1D00F-25F7-5E7B-FA0C-2182E5671B28}"/>
              </a:ext>
            </a:extLst>
          </p:cNvPr>
          <p:cNvSpPr txBox="1"/>
          <p:nvPr/>
        </p:nvSpPr>
        <p:spPr>
          <a:xfrm>
            <a:off x="323528" y="612927"/>
            <a:ext cx="4536504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  <a:defRPr/>
            </a:pPr>
            <a:r>
              <a:rPr lang="ko-KR" altLang="en-US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</a:t>
            </a:r>
            <a:endParaRPr lang="en-US" altLang="ko-KR" sz="24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분석배경 </a:t>
            </a: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주택문제</a:t>
            </a: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</p:txBody>
      </p:sp>
      <p:sp>
        <p:nvSpPr>
          <p:cNvPr id="4099" name="TextBox 8">
            <a:extLst>
              <a:ext uri="{FF2B5EF4-FFF2-40B4-BE49-F238E27FC236}">
                <a16:creationId xmlns:a16="http://schemas.microsoft.com/office/drawing/2014/main" id="{CAE8364B-01A7-1F34-3F9B-EA9CBF87A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4333875"/>
            <a:ext cx="13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kumimoji="1"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327B-8AE7-C092-B017-E7E2251C0677}"/>
              </a:ext>
            </a:extLst>
          </p:cNvPr>
          <p:cNvSpPr txBox="1"/>
          <p:nvPr/>
        </p:nvSpPr>
        <p:spPr>
          <a:xfrm>
            <a:off x="5436096" y="186546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6921305F-FB54-FF7A-4936-01BA604B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6611" y="126028"/>
            <a:ext cx="337517" cy="3375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D7284E-3F17-803F-D149-2AB3D13F4B83}"/>
              </a:ext>
            </a:extLst>
          </p:cNvPr>
          <p:cNvSpPr/>
          <p:nvPr/>
        </p:nvSpPr>
        <p:spPr>
          <a:xfrm>
            <a:off x="198258" y="1666784"/>
            <a:ext cx="4373540" cy="5074584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73A679-8B21-3EE0-6FEA-5C5BFCF7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37" y="1666784"/>
            <a:ext cx="4013500" cy="24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6914FC9-1119-5D8E-6A18-F538347C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6" y="1729396"/>
            <a:ext cx="4263762" cy="24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273B73E-2903-64F8-0702-1902C62D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6" y="4254050"/>
            <a:ext cx="4263762" cy="24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D29E0-D8C9-6B18-6D46-E6CB901AECB8}"/>
              </a:ext>
            </a:extLst>
          </p:cNvPr>
          <p:cNvSpPr txBox="1"/>
          <p:nvPr/>
        </p:nvSpPr>
        <p:spPr>
          <a:xfrm>
            <a:off x="4826233" y="4306601"/>
            <a:ext cx="3994239" cy="2578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전세 사기 등의 이유로 인해 올해 월세 수요가 증가하면서 </a:t>
            </a:r>
            <a:r>
              <a:rPr lang="ko-KR" altLang="en-US" sz="1400" b="1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월세 가격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 같이 상승했다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400" kern="0" spc="0"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 가구가 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 이상의 가구보다 생활비 비중이 크다는 점에서 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 가구의 주거비 증가 문제는 해결해야 할 문제이다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 kern="0" spc="0"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rgbClr val="FF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44573B-24A6-8C56-2FBA-6FEBA0A268B2}"/>
              </a:ext>
            </a:extLst>
          </p:cNvPr>
          <p:cNvCxnSpPr/>
          <p:nvPr/>
        </p:nvCxnSpPr>
        <p:spPr>
          <a:xfrm flipV="1">
            <a:off x="755576" y="2195468"/>
            <a:ext cx="3240360" cy="9361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8D9196-7004-641F-4D03-4ACF65B971E3}"/>
              </a:ext>
            </a:extLst>
          </p:cNvPr>
          <p:cNvCxnSpPr>
            <a:cxnSpLocks/>
          </p:cNvCxnSpPr>
          <p:nvPr/>
        </p:nvCxnSpPr>
        <p:spPr>
          <a:xfrm flipV="1">
            <a:off x="5493077" y="2132856"/>
            <a:ext cx="2895347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EBB0A9-06DC-3CDC-67D8-95ABCC1525EE}"/>
              </a:ext>
            </a:extLst>
          </p:cNvPr>
          <p:cNvCxnSpPr>
            <a:cxnSpLocks/>
          </p:cNvCxnSpPr>
          <p:nvPr/>
        </p:nvCxnSpPr>
        <p:spPr>
          <a:xfrm flipV="1">
            <a:off x="2051720" y="4859764"/>
            <a:ext cx="2160240" cy="7043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F1D00F-25F7-5E7B-FA0C-2182E5671B28}"/>
              </a:ext>
            </a:extLst>
          </p:cNvPr>
          <p:cNvSpPr txBox="1"/>
          <p:nvPr/>
        </p:nvSpPr>
        <p:spPr>
          <a:xfrm>
            <a:off x="323528" y="612927"/>
            <a:ext cx="4536504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  <a:defRPr/>
            </a:pPr>
            <a:r>
              <a:rPr lang="ko-KR" altLang="en-US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</a:t>
            </a:r>
            <a:endParaRPr lang="en-US" altLang="ko-KR" sz="24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(2)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필요성</a:t>
            </a: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</p:txBody>
      </p:sp>
      <p:sp>
        <p:nvSpPr>
          <p:cNvPr id="4099" name="TextBox 8">
            <a:extLst>
              <a:ext uri="{FF2B5EF4-FFF2-40B4-BE49-F238E27FC236}">
                <a16:creationId xmlns:a16="http://schemas.microsoft.com/office/drawing/2014/main" id="{CAE8364B-01A7-1F34-3F9B-EA9CBF87A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4333875"/>
            <a:ext cx="13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kumimoji="1"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327B-8AE7-C092-B017-E7E2251C0677}"/>
              </a:ext>
            </a:extLst>
          </p:cNvPr>
          <p:cNvSpPr txBox="1"/>
          <p:nvPr/>
        </p:nvSpPr>
        <p:spPr>
          <a:xfrm>
            <a:off x="5436096" y="186546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6921305F-FB54-FF7A-4936-01BA604B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6611" y="126028"/>
            <a:ext cx="337517" cy="3375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CC19485-A989-571C-399D-24C409B27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5"/>
          <a:stretch/>
        </p:blipFill>
        <p:spPr bwMode="auto">
          <a:xfrm>
            <a:off x="479206" y="1939485"/>
            <a:ext cx="4284590" cy="43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29F9DA-2B2B-C2DA-F166-2C4913F3C227}"/>
              </a:ext>
            </a:extLst>
          </p:cNvPr>
          <p:cNvSpPr/>
          <p:nvPr/>
        </p:nvSpPr>
        <p:spPr>
          <a:xfrm>
            <a:off x="5106806" y="1988840"/>
            <a:ext cx="3795960" cy="4440446"/>
          </a:xfrm>
          <a:prstGeom prst="rect">
            <a:avLst/>
          </a:prstGeom>
          <a:solidFill>
            <a:srgbClr val="EF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2D9FA-CC9D-0C15-DC93-3E5696307970}"/>
              </a:ext>
            </a:extLst>
          </p:cNvPr>
          <p:cNvSpPr txBox="1"/>
          <p:nvPr/>
        </p:nvSpPr>
        <p:spPr>
          <a:xfrm>
            <a:off x="5148064" y="1988840"/>
            <a:ext cx="3672408" cy="444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kern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kern="0" err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인가구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여성들은 </a:t>
            </a:r>
            <a:r>
              <a:rPr lang="ko-KR" altLang="en-US" sz="1400" b="1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경제적 불안</a:t>
            </a:r>
            <a:r>
              <a:rPr lang="en-US" altLang="ko-KR" sz="1400" b="1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r>
              <a:rPr lang="ko-KR" altLang="en-US" sz="1400" b="1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안전에 대한 걱정과 주거 문제</a:t>
            </a:r>
            <a:r>
              <a:rPr lang="ko-KR" altLang="en-US" sz="1400" b="1" kern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ko-KR" altLang="en-US" sz="1400" kern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대하여 곤란하다고 느끼고 있다</a:t>
            </a:r>
            <a:r>
              <a:rPr lang="en-US" altLang="ko-KR" sz="1400" kern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marR="0" indent="-1714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주거비 문제를 해결하기 위해 </a:t>
            </a:r>
            <a:r>
              <a:rPr lang="ko-KR" altLang="en-US" sz="1400" kern="0" spc="0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쉐어하우스를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해결책으로 내세울 수 있다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추가적으로 입주를 고려하는 </a:t>
            </a:r>
            <a:r>
              <a:rPr lang="ko-KR" altLang="en-US" sz="1400" kern="0" spc="0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위치가 얼마나 안전한지 확인하기 위한 수단이 필요하다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171450" marR="0" indent="-1714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kern="0" spc="0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kern="0" spc="0" err="1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입주시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카톡 혹은 전화로 문의할 경우 개인정보 노출에 대한 걱정이 있을 수 있</a:t>
            </a:r>
            <a:r>
              <a:rPr lang="ko-KR" altLang="en-US" sz="1400" kern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 안전 서비스를 제공하고자 한다</a:t>
            </a:r>
            <a:r>
              <a:rPr lang="en-US" altLang="ko-KR" sz="1400" kern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 kern="0" spc="0"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61CF63-5824-1675-2F39-225BEDE6651E}"/>
              </a:ext>
            </a:extLst>
          </p:cNvPr>
          <p:cNvSpPr/>
          <p:nvPr/>
        </p:nvSpPr>
        <p:spPr>
          <a:xfrm>
            <a:off x="1403648" y="3940817"/>
            <a:ext cx="1368152" cy="23042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6FB2AD-ED25-7A3A-686E-409B0BD481FD}"/>
              </a:ext>
            </a:extLst>
          </p:cNvPr>
          <p:cNvSpPr/>
          <p:nvPr/>
        </p:nvSpPr>
        <p:spPr>
          <a:xfrm>
            <a:off x="3422892" y="5157192"/>
            <a:ext cx="645052" cy="1046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3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4" descr="쉐어하우스란 무엇？｜오크하우스">
            <a:extLst>
              <a:ext uri="{FF2B5EF4-FFF2-40B4-BE49-F238E27FC236}">
                <a16:creationId xmlns:a16="http://schemas.microsoft.com/office/drawing/2014/main" id="{B9567EB7-6B5F-AE8C-5A77-67532C2E2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05" r="8922"/>
          <a:stretch/>
        </p:blipFill>
        <p:spPr bwMode="auto">
          <a:xfrm>
            <a:off x="0" y="8136"/>
            <a:ext cx="9152403" cy="68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1D00F-25F7-5E7B-FA0C-2182E5671B28}"/>
              </a:ext>
            </a:extLst>
          </p:cNvPr>
          <p:cNvSpPr txBox="1"/>
          <p:nvPr/>
        </p:nvSpPr>
        <p:spPr>
          <a:xfrm>
            <a:off x="323528" y="612927"/>
            <a:ext cx="4536504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  <a:defRPr/>
            </a:pPr>
            <a:r>
              <a:rPr lang="ko-KR" altLang="en-US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개요</a:t>
            </a:r>
            <a:endParaRPr lang="en-US" altLang="ko-KR" sz="24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(3)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목적</a:t>
            </a: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</p:txBody>
      </p:sp>
      <p:sp>
        <p:nvSpPr>
          <p:cNvPr id="4099" name="TextBox 8">
            <a:extLst>
              <a:ext uri="{FF2B5EF4-FFF2-40B4-BE49-F238E27FC236}">
                <a16:creationId xmlns:a16="http://schemas.microsoft.com/office/drawing/2014/main" id="{CAE8364B-01A7-1F34-3F9B-EA9CBF87A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4333875"/>
            <a:ext cx="13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kumimoji="1"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327B-8AE7-C092-B017-E7E2251C0677}"/>
              </a:ext>
            </a:extLst>
          </p:cNvPr>
          <p:cNvSpPr txBox="1"/>
          <p:nvPr/>
        </p:nvSpPr>
        <p:spPr>
          <a:xfrm>
            <a:off x="5436096" y="186546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6921305F-FB54-FF7A-4936-01BA604BB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6611" y="126028"/>
            <a:ext cx="337517" cy="3375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47460E-6DFA-D13D-39C4-FFB7402F2FBF}"/>
              </a:ext>
            </a:extLst>
          </p:cNvPr>
          <p:cNvSpPr/>
          <p:nvPr/>
        </p:nvSpPr>
        <p:spPr>
          <a:xfrm>
            <a:off x="0" y="5661248"/>
            <a:ext cx="9144000" cy="899884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61F75-5A16-433C-21F2-8E28DB500C4E}"/>
              </a:ext>
            </a:extLst>
          </p:cNvPr>
          <p:cNvSpPr txBox="1"/>
          <p:nvPr/>
        </p:nvSpPr>
        <p:spPr>
          <a:xfrm>
            <a:off x="323528" y="5776150"/>
            <a:ext cx="8212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i="0" u="none" strike="noStrike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경제적이고 안전을 보장해주는 </a:t>
            </a:r>
            <a:endParaRPr lang="en-US" altLang="ko-KR" b="1" i="0" u="none" strike="noStrike">
              <a:solidFill>
                <a:schemeClr val="bg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빅데이터 기반 </a:t>
            </a:r>
            <a:r>
              <a:rPr lang="ko-KR" altLang="en-US" b="1" i="0" u="none" strike="noStrike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b="1" i="0" u="none" strike="noStrike" err="1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b="1" i="0" u="none" strike="noStrike">
                <a:solidFill>
                  <a:schemeClr val="bg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안전 서비스</a:t>
            </a:r>
            <a:endParaRPr kumimoji="1" lang="ko-Kore-KR" altLang="en-US" spc="-113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8554FD-E5E8-767C-7AC1-97A4BF03FAD0}"/>
              </a:ext>
            </a:extLst>
          </p:cNvPr>
          <p:cNvSpPr/>
          <p:nvPr/>
        </p:nvSpPr>
        <p:spPr bwMode="auto">
          <a:xfrm>
            <a:off x="4560131" y="1433465"/>
            <a:ext cx="4106670" cy="379573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F7C60C-9E7D-C3B2-BF62-3DE64040F25F}"/>
              </a:ext>
            </a:extLst>
          </p:cNvPr>
          <p:cNvSpPr/>
          <p:nvPr/>
        </p:nvSpPr>
        <p:spPr bwMode="auto">
          <a:xfrm>
            <a:off x="4139952" y="2900644"/>
            <a:ext cx="844154" cy="809047"/>
          </a:xfrm>
          <a:prstGeom prst="ellipse">
            <a:avLst/>
          </a:prstGeom>
          <a:solidFill>
            <a:srgbClr val="FDA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2D5333-6B36-C097-D843-8D9143C5CD41}"/>
              </a:ext>
            </a:extLst>
          </p:cNvPr>
          <p:cNvSpPr/>
          <p:nvPr/>
        </p:nvSpPr>
        <p:spPr bwMode="auto">
          <a:xfrm>
            <a:off x="4139952" y="4008662"/>
            <a:ext cx="844154" cy="810188"/>
          </a:xfrm>
          <a:prstGeom prst="ellipse">
            <a:avLst/>
          </a:prstGeom>
          <a:solidFill>
            <a:srgbClr val="FC8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DBAB98D-23EC-1C64-F7C4-C68CDDBF80CC}"/>
              </a:ext>
            </a:extLst>
          </p:cNvPr>
          <p:cNvSpPr/>
          <p:nvPr/>
        </p:nvSpPr>
        <p:spPr bwMode="auto">
          <a:xfrm>
            <a:off x="4139952" y="1791485"/>
            <a:ext cx="844154" cy="809047"/>
          </a:xfrm>
          <a:prstGeom prst="ellipse">
            <a:avLst/>
          </a:prstGeom>
          <a:solidFill>
            <a:srgbClr val="FE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8" name="그래픽 17" descr="집 Wi-Fi에서 작업 단색으로 채워진">
            <a:extLst>
              <a:ext uri="{FF2B5EF4-FFF2-40B4-BE49-F238E27FC236}">
                <a16:creationId xmlns:a16="http://schemas.microsoft.com/office/drawing/2014/main" id="{570E8D94-69E3-771F-9D69-C1CF99D9DD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430" y="2267220"/>
            <a:ext cx="1394310" cy="1394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0C1C4F-8E9C-1D69-B6DC-4DA648714A01}"/>
              </a:ext>
            </a:extLst>
          </p:cNvPr>
          <p:cNvSpPr txBox="1"/>
          <p:nvPr/>
        </p:nvSpPr>
        <p:spPr>
          <a:xfrm>
            <a:off x="539552" y="3266981"/>
            <a:ext cx="3490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i="0" u="none" strike="noStrike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세이프팟의</a:t>
            </a:r>
            <a:endParaRPr lang="en-US" altLang="ko-KR" sz="2800" b="1" i="0" u="none" strike="noStrike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i="0" u="none" strike="noStrike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ko-KR" altLang="en-US" sz="2800" b="1" i="0" u="none" strike="noStrike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가지 주요 서비스</a:t>
            </a:r>
            <a:endParaRPr lang="en-US" altLang="ko-KR" sz="2800" b="1" i="0" u="none" strike="noStrike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2F04DB-E859-A788-31F6-B6A847D5E61A}"/>
              </a:ext>
            </a:extLst>
          </p:cNvPr>
          <p:cNvSpPr txBox="1"/>
          <p:nvPr/>
        </p:nvSpPr>
        <p:spPr>
          <a:xfrm>
            <a:off x="4999522" y="1860238"/>
            <a:ext cx="389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000" b="1" spc="-113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kumimoji="1" lang="en-US" altLang="ko-KR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kumimoji="1" lang="ko-KR" altLang="en-US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 지수 서비스</a:t>
            </a:r>
            <a:r>
              <a:rPr kumimoji="1" lang="en-US" altLang="en-US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F8CBB-D9B7-522B-9273-3E6DF7D596AE}"/>
              </a:ext>
            </a:extLst>
          </p:cNvPr>
          <p:cNvSpPr txBox="1"/>
          <p:nvPr/>
        </p:nvSpPr>
        <p:spPr>
          <a:xfrm>
            <a:off x="4999522" y="3068960"/>
            <a:ext cx="31181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000" b="1" spc="-113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kumimoji="1" lang="en-US" altLang="ko-KR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kumimoji="1" lang="ko-KR" altLang="en-US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 메신저</a:t>
            </a:r>
            <a:endParaRPr kumimoji="1" lang="en-US" altLang="en-US" sz="2000" b="1" spc="-113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91739-2F99-2D28-7282-44BC20866A29}"/>
              </a:ext>
            </a:extLst>
          </p:cNvPr>
          <p:cNvSpPr txBox="1"/>
          <p:nvPr/>
        </p:nvSpPr>
        <p:spPr>
          <a:xfrm>
            <a:off x="4999522" y="4109010"/>
            <a:ext cx="3416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000" b="1" spc="-113" err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kumimoji="1" lang="en-US" altLang="ko-KR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kumimoji="1" lang="ko-KR" altLang="en-US" sz="20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 커뮤니티 </a:t>
            </a:r>
            <a:endParaRPr kumimoji="1" lang="en-US" altLang="en-US" sz="2000" b="1" spc="-113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C9078-6E76-F562-224E-1627B16BB7CF}"/>
              </a:ext>
            </a:extLst>
          </p:cNvPr>
          <p:cNvSpPr txBox="1"/>
          <p:nvPr/>
        </p:nvSpPr>
        <p:spPr>
          <a:xfrm>
            <a:off x="4365947" y="1916832"/>
            <a:ext cx="540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endParaRPr lang="ko-KR" altLang="en-US" sz="2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C3383-2061-E32F-BB4B-2408FB5A4471}"/>
              </a:ext>
            </a:extLst>
          </p:cNvPr>
          <p:cNvSpPr txBox="1"/>
          <p:nvPr/>
        </p:nvSpPr>
        <p:spPr>
          <a:xfrm>
            <a:off x="4365947" y="3049796"/>
            <a:ext cx="540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endParaRPr lang="ko-KR" altLang="en-US" sz="2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143CC9-0217-18F0-8861-46172A673E78}"/>
              </a:ext>
            </a:extLst>
          </p:cNvPr>
          <p:cNvSpPr txBox="1"/>
          <p:nvPr/>
        </p:nvSpPr>
        <p:spPr>
          <a:xfrm>
            <a:off x="4365947" y="4149080"/>
            <a:ext cx="540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spc="-113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endParaRPr lang="ko-KR" altLang="en-US" sz="2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4DDCD-DAEC-79A9-D7B8-C87978A7007A}"/>
              </a:ext>
            </a:extLst>
          </p:cNvPr>
          <p:cNvSpPr txBox="1"/>
          <p:nvPr/>
        </p:nvSpPr>
        <p:spPr>
          <a:xfrm>
            <a:off x="4999522" y="2253247"/>
            <a:ext cx="3118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주소를 입력하면 얼마나 안전한 곳인지 </a:t>
            </a:r>
            <a:r>
              <a:rPr lang="ko-KR" altLang="en-US" sz="1200" i="0" u="none" strike="noStrike" err="1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알려줄게요</a:t>
            </a:r>
            <a:r>
              <a:rPr lang="en-US" altLang="ko-KR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F592D-0BC9-30AE-8EED-EB38D85CBA74}"/>
              </a:ext>
            </a:extLst>
          </p:cNvPr>
          <p:cNvSpPr txBox="1"/>
          <p:nvPr/>
        </p:nvSpPr>
        <p:spPr>
          <a:xfrm>
            <a:off x="4999522" y="3442327"/>
            <a:ext cx="308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err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메이트들과</a:t>
            </a:r>
            <a:r>
              <a:rPr lang="ko-KR" altLang="en-US" sz="120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안전하게</a:t>
            </a:r>
            <a:r>
              <a:rPr lang="en-US" altLang="ko-KR" sz="1200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대화해 보세요</a:t>
            </a:r>
            <a:r>
              <a:rPr lang="en-US" altLang="ko-KR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CC5C30-412E-E4AD-15E0-8F30972EAF9A}"/>
              </a:ext>
            </a:extLst>
          </p:cNvPr>
          <p:cNvSpPr txBox="1"/>
          <p:nvPr/>
        </p:nvSpPr>
        <p:spPr>
          <a:xfrm>
            <a:off x="4999521" y="4479503"/>
            <a:ext cx="3224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고민도 나누고</a:t>
            </a:r>
            <a:r>
              <a:rPr lang="en-US" altLang="ko-KR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생각을 공유하면서 우리 재밌게 </a:t>
            </a:r>
            <a:r>
              <a:rPr lang="ko-KR" altLang="en-US" sz="1200" i="0" u="none" strike="noStrike" err="1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살아보자구요</a:t>
            </a:r>
            <a:r>
              <a:rPr lang="en-US" altLang="ko-KR" sz="1200" i="0" u="none" strike="noStrike">
                <a:solidFill>
                  <a:schemeClr val="accent4">
                    <a:lumMod val="75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1407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F1D00F-25F7-5E7B-FA0C-2182E5671B28}"/>
              </a:ext>
            </a:extLst>
          </p:cNvPr>
          <p:cNvSpPr txBox="1"/>
          <p:nvPr/>
        </p:nvSpPr>
        <p:spPr>
          <a:xfrm>
            <a:off x="323528" y="612927"/>
            <a:ext cx="4536504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</a:t>
            </a:r>
            <a:r>
              <a:rPr lang="ko-KR" altLang="en-US" sz="24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위험지수 분석과정 및 방법</a:t>
            </a:r>
            <a:endParaRPr lang="en-US" altLang="ko-KR" sz="24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(1) </a:t>
            </a:r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 과정</a:t>
            </a:r>
            <a:endParaRPr lang="en-US" altLang="ko-KR" sz="2000" b="1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099" name="TextBox 8">
            <a:extLst>
              <a:ext uri="{FF2B5EF4-FFF2-40B4-BE49-F238E27FC236}">
                <a16:creationId xmlns:a16="http://schemas.microsoft.com/office/drawing/2014/main" id="{CAE8364B-01A7-1F34-3F9B-EA9CBF87A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4333875"/>
            <a:ext cx="138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kumimoji="1"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327B-8AE7-C092-B017-E7E2251C0677}"/>
              </a:ext>
            </a:extLst>
          </p:cNvPr>
          <p:cNvSpPr txBox="1"/>
          <p:nvPr/>
        </p:nvSpPr>
        <p:spPr>
          <a:xfrm>
            <a:off x="5436096" y="186546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래픽 3" descr="집 Wi-Fi에서 작업 단색으로 채워진">
            <a:extLst>
              <a:ext uri="{FF2B5EF4-FFF2-40B4-BE49-F238E27FC236}">
                <a16:creationId xmlns:a16="http://schemas.microsoft.com/office/drawing/2014/main" id="{6921305F-FB54-FF7A-4936-01BA604BB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6611" y="126028"/>
            <a:ext cx="337517" cy="3375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5C1216-8227-4E5B-02FE-660A60E191CA}"/>
              </a:ext>
            </a:extLst>
          </p:cNvPr>
          <p:cNvSpPr/>
          <p:nvPr/>
        </p:nvSpPr>
        <p:spPr>
          <a:xfrm>
            <a:off x="8403" y="1712966"/>
            <a:ext cx="9144000" cy="3660250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811C0-629D-CED7-0DA6-3D6FC9D8F5FD}"/>
              </a:ext>
            </a:extLst>
          </p:cNvPr>
          <p:cNvSpPr txBox="1"/>
          <p:nvPr/>
        </p:nvSpPr>
        <p:spPr>
          <a:xfrm>
            <a:off x="453071" y="4486442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인구 데이터 기반</a:t>
            </a:r>
            <a:endParaRPr lang="en-US" altLang="ko-KR" sz="16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고객 세분화 및 우선 지역 설정</a:t>
            </a:r>
            <a:endParaRPr kumimoji="1" lang="ko-Kore-KR" altLang="en-US" sz="1200" b="1" spc="-113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715E2-9826-46AF-33F4-627C192F68A1}"/>
              </a:ext>
            </a:extLst>
          </p:cNvPr>
          <p:cNvSpPr txBox="1"/>
          <p:nvPr/>
        </p:nvSpPr>
        <p:spPr>
          <a:xfrm>
            <a:off x="4860032" y="4541524"/>
            <a:ext cx="3497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</a:t>
            </a:r>
            <a:r>
              <a:rPr lang="en-US" altLang="ko-KR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600" b="1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데이터 기반</a:t>
            </a:r>
            <a:endParaRPr lang="en-US" altLang="ko-KR" sz="1600" b="1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도출</a:t>
            </a:r>
            <a:endParaRPr kumimoji="1" lang="ko-Kore-KR" altLang="en-US" sz="1600" b="1" spc="-113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AEDEA-82EC-548B-33DC-C989582FA670}"/>
              </a:ext>
            </a:extLst>
          </p:cNvPr>
          <p:cNvSpPr txBox="1"/>
          <p:nvPr/>
        </p:nvSpPr>
        <p:spPr>
          <a:xfrm>
            <a:off x="3923928" y="31047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&gt;&gt;</a:t>
            </a:r>
            <a:endParaRPr lang="ko-KR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4338" name="Picture 2" descr="서울 - 무료 문화개 아이콘">
            <a:extLst>
              <a:ext uri="{FF2B5EF4-FFF2-40B4-BE49-F238E27FC236}">
                <a16:creationId xmlns:a16="http://schemas.microsoft.com/office/drawing/2014/main" id="{7B4B1A53-5F24-D57C-995E-6F60BBDF1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50" y="2138425"/>
            <a:ext cx="2046353" cy="204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27AF87FD-56AA-A305-0840-42E312B3E3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16" y="2348606"/>
            <a:ext cx="2046353" cy="20463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B57521-780D-427C-B04B-94C1700BACDE}"/>
              </a:ext>
            </a:extLst>
          </p:cNvPr>
          <p:cNvSpPr txBox="1"/>
          <p:nvPr/>
        </p:nvSpPr>
        <p:spPr>
          <a:xfrm>
            <a:off x="323528" y="5568352"/>
            <a:ext cx="3856421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부동산 거래 분석으로 타겟을 설정하고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자치구별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2030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여성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 가구 수를 분석하여 </a:t>
            </a:r>
            <a:endParaRPr lang="en-US" altLang="ko-KR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 우선 지역을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설정한다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0E960-13F3-B0F2-4A60-7AC4E01A510C}"/>
              </a:ext>
            </a:extLst>
          </p:cNvPr>
          <p:cNvSpPr txBox="1"/>
          <p:nvPr/>
        </p:nvSpPr>
        <p:spPr>
          <a:xfrm>
            <a:off x="4484902" y="5568351"/>
            <a:ext cx="4407578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자치구별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데이터와 </a:t>
            </a:r>
            <a:r>
              <a:rPr lang="ko-KR" altLang="en-US" sz="14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범죄율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데이터를 각각</a:t>
            </a:r>
            <a:endParaRPr lang="en-US" altLang="ko-KR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분석하고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도출해낸다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추가로 입력한 주소 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주변 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개수를 도출하는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구현한다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05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EA13C-E049-4C0D-3449-E0A162EAE59A}"/>
              </a:ext>
            </a:extLst>
          </p:cNvPr>
          <p:cNvSpPr txBox="1"/>
          <p:nvPr/>
        </p:nvSpPr>
        <p:spPr>
          <a:xfrm>
            <a:off x="323528" y="404664"/>
            <a:ext cx="8820472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위험지수 분석과정 및 방법</a:t>
            </a:r>
            <a:endParaRPr lang="en-US" altLang="ko-KR" sz="2400" b="1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방법 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인구 데이터 기반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고객 세분화 및 우선 지역 설정</a:t>
            </a:r>
            <a:endParaRPr kumimoji="1" lang="ko-Kore-KR" altLang="en-US" sz="1600" b="1" spc="-113">
              <a:solidFill>
                <a:schemeClr val="accent4">
                  <a:lumMod val="7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CFEE73-1963-3BAA-2F18-398EF14CF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t="3223" r="1376" b="2110"/>
          <a:stretch/>
        </p:blipFill>
        <p:spPr bwMode="auto">
          <a:xfrm>
            <a:off x="202635" y="1484784"/>
            <a:ext cx="4657398" cy="24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5F57715-4284-BD68-5F59-FD95B519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4" y="3957506"/>
            <a:ext cx="4239237" cy="27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B3819-F956-2CDC-19B2-02DCEAC907B1}"/>
              </a:ext>
            </a:extLst>
          </p:cNvPr>
          <p:cNvSpPr txBox="1"/>
          <p:nvPr/>
        </p:nvSpPr>
        <p:spPr>
          <a:xfrm>
            <a:off x="5629597" y="163663"/>
            <a:ext cx="3466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여성전용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쉐어하우스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>
                <a:solidFill>
                  <a:schemeClr val="accent4">
                    <a:lumMod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안전</a:t>
            </a:r>
            <a:r>
              <a:rPr lang="ko-KR" altLang="en-US" sz="1200" i="0" u="none" strike="noStrike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서비스 </a:t>
            </a:r>
            <a:r>
              <a:rPr lang="ko-KR" altLang="en-US" sz="1200" i="0" u="none" strike="noStrike" err="1">
                <a:solidFill>
                  <a:schemeClr val="accent4">
                    <a:lumMod val="50000"/>
                  </a:schemeClr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</a:t>
            </a:r>
            <a:endParaRPr lang="ko-KR" altLang="en-US" sz="1200">
              <a:solidFill>
                <a:schemeClr val="accent4">
                  <a:lumMod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" name="그래픽 9" descr="집 Wi-Fi에서 작업 단색으로 채워진">
            <a:extLst>
              <a:ext uri="{FF2B5EF4-FFF2-40B4-BE49-F238E27FC236}">
                <a16:creationId xmlns:a16="http://schemas.microsoft.com/office/drawing/2014/main" id="{783EF1F2-9432-0FB2-73AB-77A76FF689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0112" y="103145"/>
            <a:ext cx="337517" cy="337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262DBB-CC35-73AE-77A1-01FAF7997AC1}"/>
              </a:ext>
            </a:extLst>
          </p:cNvPr>
          <p:cNvSpPr txBox="1"/>
          <p:nvPr/>
        </p:nvSpPr>
        <p:spPr>
          <a:xfrm>
            <a:off x="4975515" y="1509127"/>
            <a:ext cx="3965850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2022.10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월부터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2023.8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월까지 월별 부동산 거래 데이터를 분석한 결과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20~30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부동산 거래 비율은 평균 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32%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정도이며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가장 최근 데이터인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월에는 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38.5%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비율을 차지하고 있다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20~30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거래 비율이 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꾸준히 증가하고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있는 것을 확인했고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세이프팟의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주 고객대를 </a:t>
            </a:r>
            <a:r>
              <a:rPr lang="en-US" altLang="ko-KR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20~30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잡았다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30443-A24F-B02E-48BB-23CBD9106276}"/>
              </a:ext>
            </a:extLst>
          </p:cNvPr>
          <p:cNvSpPr txBox="1"/>
          <p:nvPr/>
        </p:nvSpPr>
        <p:spPr>
          <a:xfrm>
            <a:off x="4975515" y="4491607"/>
            <a:ext cx="3965850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자치구별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2030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여성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 가구 수를 분석하여 서비스 우선 지역을 설정하고자 했다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20~30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 여성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인가구가 가장 많은 지역은 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</a:t>
            </a:r>
            <a:r>
              <a:rPr lang="ko-KR" altLang="en-US" sz="14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송파구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’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임으로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송파구를 서비스 우선 제공 지역으로 설정한다</a:t>
            </a:r>
            <a:r>
              <a:rPr lang="en-US" altLang="ko-KR" sz="14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E93C76-A989-CAA1-33F2-C2073B3768A3}"/>
              </a:ext>
            </a:extLst>
          </p:cNvPr>
          <p:cNvSpPr/>
          <p:nvPr/>
        </p:nvSpPr>
        <p:spPr>
          <a:xfrm>
            <a:off x="0" y="6731972"/>
            <a:ext cx="9180512" cy="153412"/>
          </a:xfrm>
          <a:prstGeom prst="rect">
            <a:avLst/>
          </a:prstGeom>
          <a:solidFill>
            <a:srgbClr val="592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ore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F317CA-A873-8537-66AE-68976C41032B}"/>
              </a:ext>
            </a:extLst>
          </p:cNvPr>
          <p:cNvCxnSpPr>
            <a:cxnSpLocks/>
          </p:cNvCxnSpPr>
          <p:nvPr/>
        </p:nvCxnSpPr>
        <p:spPr>
          <a:xfrm flipV="1">
            <a:off x="683568" y="1982064"/>
            <a:ext cx="3867733" cy="6155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19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1993</Words>
  <Application>Microsoft Office PowerPoint</Application>
  <PresentationFormat>화면 슬라이드 쇼(4:3)</PresentationFormat>
  <Paragraphs>241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Wingdings</vt:lpstr>
      <vt:lpstr>맑은 고딕</vt:lpstr>
      <vt:lpstr>나눔고딕코딩</vt:lpstr>
      <vt:lpstr>Arial</vt:lpstr>
      <vt:lpstr>Office 테마</vt:lpstr>
      <vt:lpstr>분석결과서 작성항목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경기도청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과제수행보고서 양식</dc:title>
  <dc:creator>USER</dc:creator>
  <cp:lastModifiedBy>염수지</cp:lastModifiedBy>
  <cp:revision>69</cp:revision>
  <cp:lastPrinted>2020-09-09T01:00:53Z</cp:lastPrinted>
  <dcterms:created xsi:type="dcterms:W3CDTF">2017-07-10T08:26:27Z</dcterms:created>
  <dcterms:modified xsi:type="dcterms:W3CDTF">2023-11-03T04:42:28Z</dcterms:modified>
</cp:coreProperties>
</file>